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2.xml" ContentType="application/vnd.openxmlformats-officedocument.drawingml.chartshapes+xml"/>
  <Override PartName="/ppt/charts/chartEx1.xml" ContentType="application/vnd.ms-office.chartex+xml"/>
  <Override PartName="/ppt/charts/style3.xml" ContentType="application/vnd.ms-office.chartstyle+xml"/>
  <Override PartName="/ppt/charts/colors3.xml" ContentType="application/vnd.ms-office.chartcolorstyle+xml"/>
  <Override PartName="/ppt/charts/chartEx2.xml" ContentType="application/vnd.ms-office.chartex+xml"/>
  <Override PartName="/ppt/charts/style4.xml" ContentType="application/vnd.ms-office.chartstyle+xml"/>
  <Override PartName="/ppt/charts/colors4.xml" ContentType="application/vnd.ms-office.chartcolorstyle+xml"/>
  <Override PartName="/ppt/charts/chart3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rawings/drawing3.xml" ContentType="application/vnd.openxmlformats-officedocument.drawingml.chartshapes+xml"/>
  <Override PartName="/ppt/notesSlides/notesSlide3.xml" ContentType="application/vnd.openxmlformats-officedocument.presentationml.notesSlide+xml"/>
  <Override PartName="/ppt/charts/chart4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4.xml" ContentType="application/vnd.openxmlformats-officedocument.drawingml.chartshapes+xml"/>
  <Override PartName="/ppt/charts/chart5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5.xml" ContentType="application/vnd.openxmlformats-officedocument.drawingml.chartshapes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8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6"/>
  </p:notesMasterIdLst>
  <p:sldIdLst>
    <p:sldId id="447" r:id="rId2"/>
    <p:sldId id="407" r:id="rId3"/>
    <p:sldId id="441" r:id="rId4"/>
    <p:sldId id="382" r:id="rId5"/>
    <p:sldId id="384" r:id="rId6"/>
    <p:sldId id="450" r:id="rId7"/>
    <p:sldId id="465" r:id="rId8"/>
    <p:sldId id="453" r:id="rId9"/>
    <p:sldId id="378" r:id="rId10"/>
    <p:sldId id="439" r:id="rId11"/>
    <p:sldId id="431" r:id="rId12"/>
    <p:sldId id="434" r:id="rId13"/>
    <p:sldId id="448" r:id="rId14"/>
    <p:sldId id="455" r:id="rId15"/>
    <p:sldId id="456" r:id="rId16"/>
    <p:sldId id="457" r:id="rId17"/>
    <p:sldId id="458" r:id="rId18"/>
    <p:sldId id="452" r:id="rId19"/>
    <p:sldId id="459" r:id="rId20"/>
    <p:sldId id="463" r:id="rId21"/>
    <p:sldId id="460" r:id="rId22"/>
    <p:sldId id="461" r:id="rId23"/>
    <p:sldId id="411" r:id="rId24"/>
    <p:sldId id="398" r:id="rId25"/>
  </p:sldIdLst>
  <p:sldSz cx="12192000" cy="6858000"/>
  <p:notesSz cx="6797675" cy="9926638"/>
  <p:embeddedFontLs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KoPub돋움체 Bold" panose="00000800000000000000" pitchFamily="2" charset="-127"/>
      <p:bold r:id="rId31"/>
    </p:embeddedFont>
    <p:embeddedFont>
      <p:font typeface="KoPub돋움체 Light" panose="00000300000000000000" pitchFamily="2" charset="-127"/>
      <p:regular r:id="rId32"/>
    </p:embeddedFont>
    <p:embeddedFont>
      <p:font typeface="KoPub돋움체 Medium" panose="00000600000000000000" pitchFamily="2" charset="-127"/>
      <p:regular r:id="rId33"/>
    </p:embeddedFont>
    <p:embeddedFont>
      <p:font typeface="KoPub바탕체 Light" panose="00000300000000000000" pitchFamily="2" charset="-127"/>
      <p:regular r:id="rId34"/>
    </p:embeddedFont>
    <p:embeddedFont>
      <p:font typeface="맑은 고딕" panose="020B0503020000020004" pitchFamily="50" charset="-127"/>
      <p:regular r:id="rId35"/>
      <p:bold r:id="rId36"/>
    </p:embeddedFont>
    <p:embeddedFont>
      <p:font typeface="한컴산뜻돋움" panose="02000000000000000000" pitchFamily="2" charset="-127"/>
      <p:regular r:id="rId37"/>
      <p:bold r:id="rId38"/>
    </p:embeddedFont>
    <p:embeddedFont>
      <p:font typeface="함초롬바탕" panose="02030604000101010101" pitchFamily="18" charset="-127"/>
      <p:regular r:id="rId39"/>
      <p:bold r:id="rId40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rivet" initials="k" lastIdx="1" clrIdx="0">
    <p:extLst>
      <p:ext uri="{19B8F6BF-5375-455C-9EA6-DF929625EA0E}">
        <p15:presenceInfo xmlns:p15="http://schemas.microsoft.com/office/powerpoint/2012/main" userId="krivet" providerId="None"/>
      </p:ext>
    </p:extLst>
  </p:cmAuthor>
  <p:cmAuthor id="2" name="Huijung Chu" initials="HC" lastIdx="2" clrIdx="1">
    <p:extLst>
      <p:ext uri="{19B8F6BF-5375-455C-9EA6-DF929625EA0E}">
        <p15:presenceInfo xmlns:p15="http://schemas.microsoft.com/office/powerpoint/2012/main" userId="c0ac49ebdd7da17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5597"/>
    <a:srgbClr val="DEEBF7"/>
    <a:srgbClr val="8FAADC"/>
    <a:srgbClr val="767171"/>
    <a:srgbClr val="D0CECE"/>
    <a:srgbClr val="8A44A0"/>
    <a:srgbClr val="4472C4"/>
    <a:srgbClr val="4774C5"/>
    <a:srgbClr val="C9D6EE"/>
    <a:srgbClr val="E9EB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97" autoAdjust="0"/>
    <p:restoredTop sz="96318" autoAdjust="0"/>
  </p:normalViewPr>
  <p:slideViewPr>
    <p:cSldViewPr snapToGrid="0">
      <p:cViewPr varScale="1">
        <p:scale>
          <a:sx n="106" d="100"/>
          <a:sy n="106" d="100"/>
        </p:scale>
        <p:origin x="474" y="102"/>
      </p:cViewPr>
      <p:guideLst>
        <p:guide orient="horz" pos="2137"/>
        <p:guide pos="3817"/>
      </p:guideLst>
    </p:cSldViewPr>
  </p:slideViewPr>
  <p:outlineViewPr>
    <p:cViewPr>
      <p:scale>
        <a:sx n="66" d="100"/>
        <a:sy n="66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font" Target="fonts/font13.fntdata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font" Target="fonts/font11.fntdata"/><Relationship Id="rId40" Type="http://schemas.openxmlformats.org/officeDocument/2006/relationships/font" Target="fonts/font14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7.fntdata"/><Relationship Id="rId38" Type="http://schemas.openxmlformats.org/officeDocument/2006/relationships/font" Target="fonts/font12.fntdata"/><Relationship Id="rId20" Type="http://schemas.openxmlformats.org/officeDocument/2006/relationships/slide" Target="slides/slide19.xml"/><Relationship Id="rId41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rivet\Desktop\&#44592;&#48376;&#44284;&#51228;\&#49436;&#47200;&#45936;&#51060;&#53552;\&#49884;&#46020;&#48324;_&#44221;&#51228;&#54876;&#46041;&#48324;_&#51648;&#50669;&#45236;&#52509;&#49373;&#49328;_231004%20(2).xlsx" TargetMode="Externa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rivet\Desktop\&#44592;&#48376;&#44284;&#51228;\&#49436;&#47200;&#45936;&#51060;&#53552;\&#49884;&#46020;&#48324;_&#44221;&#51228;&#54876;&#46041;&#48324;_&#51648;&#50669;&#45236;&#52509;&#49373;&#49328;_231004%20(2).xlsx" TargetMode="Externa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rivet\Desktop\&#48156;&#54364;&#51088;&#47308;.xlsx" TargetMode="Externa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chartUserShapes" Target="../drawings/drawing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rivet\Desktop\&#48156;&#54364;&#51088;&#47308;.xlsx" TargetMode="External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rivet\Desktop\&#48156;&#54364;&#51088;&#47308;.xlsx" TargetMode="External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5.xm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rivet\AppData\Local\Temp\BNZ.667e0f5913e859c5\&#44592;&#49696;&#44060;&#48156;_&#51648;&#50896;_&#49440;&#54840;&#54805;&#53468;_20240620140848(&#44536;&#47000;&#54532;)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rivet\AppData\Local\Temp\BNZ.667e13b813f96be3\&#44592;&#49696;&#44060;&#48156;_&#51648;&#50896;_&#49440;&#54840;&#54805;&#53468;_20240620140848(&#44536;&#47000;&#54532;)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rivet\AppData\Local\Temp\BNZ.667e16fd14063265\&#44032;&#51109;_&#54596;&#50836;&#54620;_&#44060;&#48156;&#44592;&#49696;_&#49324;&#50629;&#54868;_&#51648;&#50896;&#51228;&#46020;_&#48373;&#49688;&#51025;&#45813;__20240620141131(&#44536;&#47000;&#54532;)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3.xml"/><Relationship Id="rId2" Type="http://schemas.microsoft.com/office/2011/relationships/chartStyle" Target="style3.xml"/><Relationship Id="rId1" Type="http://schemas.openxmlformats.org/officeDocument/2006/relationships/oleObject" Target="file:///C:\Users\krivet\Desktop\&#48156;&#54364;&#51088;&#47308;.xlsx" TargetMode="External"/></Relationships>
</file>

<file path=ppt/charts/_rels/chartEx2.xml.rels><?xml version="1.0" encoding="UTF-8" standalone="yes"?>
<Relationships xmlns="http://schemas.openxmlformats.org/package/2006/relationships"><Relationship Id="rId3" Type="http://schemas.microsoft.com/office/2011/relationships/chartColorStyle" Target="colors4.xml"/><Relationship Id="rId2" Type="http://schemas.microsoft.com/office/2011/relationships/chartStyle" Target="style4.xml"/><Relationship Id="rId1" Type="http://schemas.openxmlformats.org/officeDocument/2006/relationships/oleObject" Target="file:///C:\Users\krivet\Desktop\&#48156;&#54364;&#51088;&#47308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ko-KR" sz="1200" b="1" dirty="0"/>
              <a:t>GRDP</a:t>
            </a:r>
            <a:r>
              <a:rPr lang="en-US" altLang="ko-KR" sz="1200" b="1" baseline="0" dirty="0"/>
              <a:t>  </a:t>
            </a:r>
            <a:r>
              <a:rPr lang="ko-KR" altLang="en-US" sz="1200" b="1" baseline="0" dirty="0"/>
              <a:t>수도권 </a:t>
            </a:r>
            <a:r>
              <a:rPr lang="en-US" altLang="ko-KR" sz="1200" b="1" baseline="0" dirty="0"/>
              <a:t>VS </a:t>
            </a:r>
            <a:r>
              <a:rPr lang="ko-KR" altLang="en-US" sz="1200" b="1" baseline="0" dirty="0"/>
              <a:t>비수도권</a:t>
            </a:r>
            <a:endParaRPr lang="ko-KR" altLang="en-US" sz="1200" b="1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Sheet1!$E$11</c:f>
              <c:strCache>
                <c:ptCount val="1"/>
                <c:pt idx="0">
                  <c:v>수도권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Sheet1!$F$10:$M$10</c:f>
              <c:strCache>
                <c:ptCount val="8"/>
                <c:pt idx="0">
                  <c:v>1986</c:v>
                </c:pt>
                <c:pt idx="1">
                  <c:v>1991</c:v>
                </c:pt>
                <c:pt idx="2">
                  <c:v>1996</c:v>
                </c:pt>
                <c:pt idx="3">
                  <c:v>2001</c:v>
                </c:pt>
                <c:pt idx="4">
                  <c:v>2006</c:v>
                </c:pt>
                <c:pt idx="5">
                  <c:v>2011</c:v>
                </c:pt>
                <c:pt idx="6">
                  <c:v>2016</c:v>
                </c:pt>
                <c:pt idx="7">
                  <c:v>2021</c:v>
                </c:pt>
              </c:strCache>
            </c:strRef>
          </c:cat>
          <c:val>
            <c:numRef>
              <c:f>Sheet1!$F$11:$M$11</c:f>
              <c:numCache>
                <c:formatCode>General</c:formatCode>
                <c:ptCount val="8"/>
                <c:pt idx="0">
                  <c:v>4772.6343999999999</c:v>
                </c:pt>
                <c:pt idx="1">
                  <c:v>11977.7125</c:v>
                </c:pt>
                <c:pt idx="2">
                  <c:v>23605.021100000002</c:v>
                </c:pt>
                <c:pt idx="3">
                  <c:v>34776.107000000004</c:v>
                </c:pt>
                <c:pt idx="4">
                  <c:v>50030.697699999997</c:v>
                </c:pt>
                <c:pt idx="5">
                  <c:v>68365.776400000002</c:v>
                </c:pt>
                <c:pt idx="6">
                  <c:v>87946.529599999994</c:v>
                </c:pt>
                <c:pt idx="7">
                  <c:v>109992.15300000001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E8-410D-BDEF-B7B31784EDFD}"/>
            </c:ext>
          </c:extLst>
        </c:ser>
        <c:ser>
          <c:idx val="1"/>
          <c:order val="1"/>
          <c:tx>
            <c:strRef>
              <c:f>Sheet1!$E$12</c:f>
              <c:strCache>
                <c:ptCount val="1"/>
                <c:pt idx="0">
                  <c:v>비수도권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2.073296003961804E-17"/>
                  <c:y val="-5.4054054054054057E-2"/>
                </c:manualLayout>
              </c:layout>
              <c:tx>
                <c:rich>
                  <a:bodyPr/>
                  <a:lstStyle/>
                  <a:p>
                    <a:r>
                      <a:rPr lang="en-US" altLang="ko-KR"/>
                      <a:t>44.59%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F0E8-410D-BDEF-B7B31784EDFD}"/>
                </c:ext>
              </c:extLst>
            </c:dLbl>
            <c:dLbl>
              <c:idx val="1"/>
              <c:layout>
                <c:manualLayout>
                  <c:x val="0"/>
                  <c:y val="-5.766470853476114E-2"/>
                </c:manualLayout>
              </c:layout>
              <c:tx>
                <c:rich>
                  <a:bodyPr/>
                  <a:lstStyle/>
                  <a:p>
                    <a:r>
                      <a:rPr lang="en-US" altLang="ko-KR"/>
                      <a:t>48.50%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F0E8-410D-BDEF-B7B31784EDFD}"/>
                </c:ext>
              </c:extLst>
            </c:dLbl>
            <c:dLbl>
              <c:idx val="2"/>
              <c:layout>
                <c:manualLayout>
                  <c:x val="2.255052872111649E-3"/>
                  <c:y val="-8.4279189396958554E-2"/>
                </c:manualLayout>
              </c:layout>
              <c:tx>
                <c:rich>
                  <a:bodyPr/>
                  <a:lstStyle/>
                  <a:p>
                    <a:r>
                      <a:rPr lang="en-US" altLang="ko-KR"/>
                      <a:t>47.81%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F0E8-410D-BDEF-B7B31784EDFD}"/>
                </c:ext>
              </c:extLst>
            </c:dLbl>
            <c:dLbl>
              <c:idx val="3"/>
              <c:layout>
                <c:manualLayout>
                  <c:x val="4.5101057442233803E-3"/>
                  <c:y val="-7.9843442586592234E-2"/>
                </c:manualLayout>
              </c:layout>
              <c:tx>
                <c:rich>
                  <a:bodyPr/>
                  <a:lstStyle/>
                  <a:p>
                    <a:r>
                      <a:rPr lang="en-US" altLang="ko-KR"/>
                      <a:t>48.91%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4-F0E8-410D-BDEF-B7B31784EDFD}"/>
                </c:ext>
              </c:extLst>
            </c:dLbl>
            <c:dLbl>
              <c:idx val="4"/>
              <c:layout>
                <c:manualLayout>
                  <c:x val="8.8781609138255515E-8"/>
                  <c:y val="-0.10645774881308846"/>
                </c:manualLayout>
              </c:layout>
              <c:tx>
                <c:rich>
                  <a:bodyPr/>
                  <a:lstStyle/>
                  <a:p>
                    <a:r>
                      <a:rPr lang="en-US" altLang="ko-KR"/>
                      <a:t>49.47%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1119665712382742"/>
                      <c:h val="6.2034093778672986E-2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5-F0E8-410D-BDEF-B7B31784EDFD}"/>
                </c:ext>
              </c:extLst>
            </c:dLbl>
            <c:dLbl>
              <c:idx val="5"/>
              <c:layout>
                <c:manualLayout>
                  <c:x val="-2.2550528721116902E-3"/>
                  <c:y val="-0.12420091069025467"/>
                </c:manualLayout>
              </c:layout>
              <c:tx>
                <c:rich>
                  <a:bodyPr/>
                  <a:lstStyle/>
                  <a:p>
                    <a:r>
                      <a:rPr lang="en-US" altLang="ko-KR"/>
                      <a:t>49.07%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6-F0E8-410D-BDEF-B7B31784EDFD}"/>
                </c:ext>
              </c:extLst>
            </c:dLbl>
            <c:dLbl>
              <c:idx val="6"/>
              <c:layout>
                <c:manualLayout>
                  <c:x val="0"/>
                  <c:y val="-0.14637964474208581"/>
                </c:manualLayout>
              </c:layout>
              <c:tx>
                <c:rich>
                  <a:bodyPr/>
                  <a:lstStyle/>
                  <a:p>
                    <a:r>
                      <a:rPr lang="en-US" altLang="ko-KR"/>
                      <a:t>50.44%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F0E8-410D-BDEF-B7B31784EDFD}"/>
                </c:ext>
              </c:extLst>
            </c:dLbl>
            <c:dLbl>
              <c:idx val="7"/>
              <c:layout>
                <c:manualLayout>
                  <c:x val="0"/>
                  <c:y val="-0.15968688517318452"/>
                </c:manualLayout>
              </c:layout>
              <c:tx>
                <c:rich>
                  <a:bodyPr/>
                  <a:lstStyle/>
                  <a:p>
                    <a:r>
                      <a:rPr lang="en-US" altLang="ko-KR"/>
                      <a:t>52.78%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8-F0E8-410D-BDEF-B7B31784EDF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Sheet1!$F$10:$M$10</c:f>
              <c:strCache>
                <c:ptCount val="8"/>
                <c:pt idx="0">
                  <c:v>1986</c:v>
                </c:pt>
                <c:pt idx="1">
                  <c:v>1991</c:v>
                </c:pt>
                <c:pt idx="2">
                  <c:v>1996</c:v>
                </c:pt>
                <c:pt idx="3">
                  <c:v>2001</c:v>
                </c:pt>
                <c:pt idx="4">
                  <c:v>2006</c:v>
                </c:pt>
                <c:pt idx="5">
                  <c:v>2011</c:v>
                </c:pt>
                <c:pt idx="6">
                  <c:v>2016</c:v>
                </c:pt>
                <c:pt idx="7">
                  <c:v>2021</c:v>
                </c:pt>
              </c:strCache>
            </c:strRef>
          </c:cat>
          <c:val>
            <c:numRef>
              <c:f>Sheet1!$F$12:$M$12</c:f>
              <c:numCache>
                <c:formatCode>General</c:formatCode>
                <c:ptCount val="8"/>
                <c:pt idx="0">
                  <c:v>5929.9876000000004</c:v>
                </c:pt>
                <c:pt idx="1">
                  <c:v>12948.289199999999</c:v>
                </c:pt>
                <c:pt idx="2">
                  <c:v>25763.777699999999</c:v>
                </c:pt>
                <c:pt idx="3">
                  <c:v>36323.682999999997</c:v>
                </c:pt>
                <c:pt idx="4">
                  <c:v>51098.498299999999</c:v>
                </c:pt>
                <c:pt idx="5">
                  <c:v>70964.851699999999</c:v>
                </c:pt>
                <c:pt idx="6">
                  <c:v>86410.942800000004</c:v>
                </c:pt>
                <c:pt idx="7">
                  <c:v>98387.344299999997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F0E8-410D-BDEF-B7B31784EDF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100"/>
        <c:axId val="1390533871"/>
        <c:axId val="1390535535"/>
      </c:barChart>
      <c:catAx>
        <c:axId val="139053387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90535535"/>
        <c:crosses val="autoZero"/>
        <c:auto val="1"/>
        <c:lblAlgn val="ctr"/>
        <c:lblOffset val="100"/>
        <c:noMultiLvlLbl val="0"/>
      </c:catAx>
      <c:valAx>
        <c:axId val="139053553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9053387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2248937788198535"/>
          <c:y val="0.16382012622678283"/>
          <c:w val="0.3137467702649363"/>
          <c:h val="5.510820289340004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200" b="1" dirty="0"/>
              <a:t>지역별 </a:t>
            </a:r>
            <a:r>
              <a:rPr lang="en-US" altLang="ko-KR" sz="1200" b="1" dirty="0"/>
              <a:t>GRDP </a:t>
            </a:r>
            <a:r>
              <a:rPr lang="ko-KR" altLang="en-US" sz="1200" b="1" dirty="0"/>
              <a:t>변화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그림!$D$80</c:f>
              <c:strCache>
                <c:ptCount val="1"/>
                <c:pt idx="0">
                  <c:v>서울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E97-469C-BAE5-354CB96F77E4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E97-469C-BAE5-354CB96F77E4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EE97-469C-BAE5-354CB96F77E4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E97-469C-BAE5-354CB96F77E4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EE97-469C-BAE5-354CB96F77E4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E97-469C-BAE5-354CB96F77E4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E97-469C-BAE5-354CB96F77E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그림!$C$81:$C$88</c:f>
              <c:strCache>
                <c:ptCount val="8"/>
                <c:pt idx="0">
                  <c:v>1986</c:v>
                </c:pt>
                <c:pt idx="1">
                  <c:v>1991</c:v>
                </c:pt>
                <c:pt idx="2">
                  <c:v>1996</c:v>
                </c:pt>
                <c:pt idx="3">
                  <c:v>2001</c:v>
                </c:pt>
                <c:pt idx="4">
                  <c:v>2006</c:v>
                </c:pt>
                <c:pt idx="5">
                  <c:v>2011</c:v>
                </c:pt>
                <c:pt idx="6">
                  <c:v>2016</c:v>
                </c:pt>
                <c:pt idx="7">
                  <c:v>2021</c:v>
                </c:pt>
              </c:strCache>
            </c:strRef>
          </c:cat>
          <c:val>
            <c:numRef>
              <c:f>그림!$D$81:$D$88</c:f>
              <c:numCache>
                <c:formatCode>General</c:formatCode>
                <c:ptCount val="8"/>
                <c:pt idx="0">
                  <c:v>2727.5884999999998</c:v>
                </c:pt>
                <c:pt idx="1">
                  <c:v>6470.1421</c:v>
                </c:pt>
                <c:pt idx="2">
                  <c:v>12405.570100000001</c:v>
                </c:pt>
                <c:pt idx="3">
                  <c:v>17859.499599999999</c:v>
                </c:pt>
                <c:pt idx="4">
                  <c:v>24559.832699999999</c:v>
                </c:pt>
                <c:pt idx="5">
                  <c:v>32641.510699999999</c:v>
                </c:pt>
                <c:pt idx="6">
                  <c:v>38736.443200000002</c:v>
                </c:pt>
                <c:pt idx="7">
                  <c:v>47204.019899999999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EE97-469C-BAE5-354CB96F77E4}"/>
            </c:ext>
          </c:extLst>
        </c:ser>
        <c:ser>
          <c:idx val="1"/>
          <c:order val="1"/>
          <c:tx>
            <c:strRef>
              <c:f>그림!$E$80</c:f>
              <c:strCache>
                <c:ptCount val="1"/>
                <c:pt idx="0">
                  <c:v>부산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그림!$C$81:$C$88</c:f>
              <c:strCache>
                <c:ptCount val="8"/>
                <c:pt idx="0">
                  <c:v>1986</c:v>
                </c:pt>
                <c:pt idx="1">
                  <c:v>1991</c:v>
                </c:pt>
                <c:pt idx="2">
                  <c:v>1996</c:v>
                </c:pt>
                <c:pt idx="3">
                  <c:v>2001</c:v>
                </c:pt>
                <c:pt idx="4">
                  <c:v>2006</c:v>
                </c:pt>
                <c:pt idx="5">
                  <c:v>2011</c:v>
                </c:pt>
                <c:pt idx="6">
                  <c:v>2016</c:v>
                </c:pt>
                <c:pt idx="7">
                  <c:v>2021</c:v>
                </c:pt>
              </c:strCache>
            </c:strRef>
          </c:cat>
          <c:val>
            <c:numRef>
              <c:f>그림!$E$81:$E$88</c:f>
              <c:numCache>
                <c:formatCode>General</c:formatCode>
                <c:ptCount val="8"/>
                <c:pt idx="0">
                  <c:v>798.3184</c:v>
                </c:pt>
                <c:pt idx="1">
                  <c:v>1706.0696</c:v>
                </c:pt>
                <c:pt idx="2">
                  <c:v>2992.3431999999998</c:v>
                </c:pt>
                <c:pt idx="3">
                  <c:v>4080.6680000000001</c:v>
                </c:pt>
                <c:pt idx="4">
                  <c:v>5481.8675000000003</c:v>
                </c:pt>
                <c:pt idx="5">
                  <c:v>6848.4173000000001</c:v>
                </c:pt>
                <c:pt idx="6">
                  <c:v>8553.6347999999998</c:v>
                </c:pt>
                <c:pt idx="7">
                  <c:v>9780.5910999999996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8-EE97-469C-BAE5-354CB96F77E4}"/>
            </c:ext>
          </c:extLst>
        </c:ser>
        <c:ser>
          <c:idx val="2"/>
          <c:order val="2"/>
          <c:tx>
            <c:strRef>
              <c:f>그림!$F$80</c:f>
              <c:strCache>
                <c:ptCount val="1"/>
                <c:pt idx="0">
                  <c:v>대구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strRef>
              <c:f>그림!$C$81:$C$88</c:f>
              <c:strCache>
                <c:ptCount val="8"/>
                <c:pt idx="0">
                  <c:v>1986</c:v>
                </c:pt>
                <c:pt idx="1">
                  <c:v>1991</c:v>
                </c:pt>
                <c:pt idx="2">
                  <c:v>1996</c:v>
                </c:pt>
                <c:pt idx="3">
                  <c:v>2001</c:v>
                </c:pt>
                <c:pt idx="4">
                  <c:v>2006</c:v>
                </c:pt>
                <c:pt idx="5">
                  <c:v>2011</c:v>
                </c:pt>
                <c:pt idx="6">
                  <c:v>2016</c:v>
                </c:pt>
                <c:pt idx="7">
                  <c:v>2021</c:v>
                </c:pt>
              </c:strCache>
            </c:strRef>
          </c:cat>
          <c:val>
            <c:numRef>
              <c:f>그림!$F$81:$F$88</c:f>
              <c:numCache>
                <c:formatCode>General</c:formatCode>
                <c:ptCount val="8"/>
                <c:pt idx="0">
                  <c:v>468.40449999999998</c:v>
                </c:pt>
                <c:pt idx="1">
                  <c:v>1010.3933</c:v>
                </c:pt>
                <c:pt idx="2">
                  <c:v>1869.8757000000001</c:v>
                </c:pt>
                <c:pt idx="3">
                  <c:v>2485.7986999999998</c:v>
                </c:pt>
                <c:pt idx="4">
                  <c:v>3381.6014</c:v>
                </c:pt>
                <c:pt idx="5">
                  <c:v>4263.5793999999996</c:v>
                </c:pt>
                <c:pt idx="6">
                  <c:v>5316.7210999999998</c:v>
                </c:pt>
                <c:pt idx="7">
                  <c:v>6098.7154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9-EE97-469C-BAE5-354CB96F77E4}"/>
            </c:ext>
          </c:extLst>
        </c:ser>
        <c:ser>
          <c:idx val="3"/>
          <c:order val="3"/>
          <c:tx>
            <c:strRef>
              <c:f>그림!$G$80</c:f>
              <c:strCache>
                <c:ptCount val="1"/>
                <c:pt idx="0">
                  <c:v>인천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chemeClr val="accent4"/>
                </a:solidFill>
              </a:ln>
              <a:effectLst/>
            </c:spPr>
          </c:marker>
          <c:cat>
            <c:strRef>
              <c:f>그림!$C$81:$C$88</c:f>
              <c:strCache>
                <c:ptCount val="8"/>
                <c:pt idx="0">
                  <c:v>1986</c:v>
                </c:pt>
                <c:pt idx="1">
                  <c:v>1991</c:v>
                </c:pt>
                <c:pt idx="2">
                  <c:v>1996</c:v>
                </c:pt>
                <c:pt idx="3">
                  <c:v>2001</c:v>
                </c:pt>
                <c:pt idx="4">
                  <c:v>2006</c:v>
                </c:pt>
                <c:pt idx="5">
                  <c:v>2011</c:v>
                </c:pt>
                <c:pt idx="6">
                  <c:v>2016</c:v>
                </c:pt>
                <c:pt idx="7">
                  <c:v>2021</c:v>
                </c:pt>
              </c:strCache>
            </c:strRef>
          </c:cat>
          <c:val>
            <c:numRef>
              <c:f>그림!$G$81:$G$88</c:f>
              <c:numCache>
                <c:formatCode>General</c:formatCode>
                <c:ptCount val="8"/>
                <c:pt idx="0">
                  <c:v>492.10019999999997</c:v>
                </c:pt>
                <c:pt idx="1">
                  <c:v>1315.2754</c:v>
                </c:pt>
                <c:pt idx="2">
                  <c:v>2533.2474000000002</c:v>
                </c:pt>
                <c:pt idx="3">
                  <c:v>3344.1442000000002</c:v>
                </c:pt>
                <c:pt idx="4">
                  <c:v>4910.5564999999997</c:v>
                </c:pt>
                <c:pt idx="5">
                  <c:v>6441.7599</c:v>
                </c:pt>
                <c:pt idx="6">
                  <c:v>8466.3335000000006</c:v>
                </c:pt>
                <c:pt idx="7">
                  <c:v>9867.0501999999997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A-EE97-469C-BAE5-354CB96F77E4}"/>
            </c:ext>
          </c:extLst>
        </c:ser>
        <c:ser>
          <c:idx val="4"/>
          <c:order val="4"/>
          <c:tx>
            <c:strRef>
              <c:f>그림!$H$80</c:f>
              <c:strCache>
                <c:ptCount val="1"/>
                <c:pt idx="0">
                  <c:v>광주</c:v>
                </c:pt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cat>
            <c:strRef>
              <c:f>그림!$C$81:$C$88</c:f>
              <c:strCache>
                <c:ptCount val="8"/>
                <c:pt idx="0">
                  <c:v>1986</c:v>
                </c:pt>
                <c:pt idx="1">
                  <c:v>1991</c:v>
                </c:pt>
                <c:pt idx="2">
                  <c:v>1996</c:v>
                </c:pt>
                <c:pt idx="3">
                  <c:v>2001</c:v>
                </c:pt>
                <c:pt idx="4">
                  <c:v>2006</c:v>
                </c:pt>
                <c:pt idx="5">
                  <c:v>2011</c:v>
                </c:pt>
                <c:pt idx="6">
                  <c:v>2016</c:v>
                </c:pt>
                <c:pt idx="7">
                  <c:v>2021</c:v>
                </c:pt>
              </c:strCache>
            </c:strRef>
          </c:cat>
          <c:val>
            <c:numRef>
              <c:f>그림!$H$81:$H$88</c:f>
              <c:numCache>
                <c:formatCode>General</c:formatCode>
                <c:ptCount val="8"/>
                <c:pt idx="1">
                  <c:v>535.69629999999995</c:v>
                </c:pt>
                <c:pt idx="2">
                  <c:v>1117.5427</c:v>
                </c:pt>
                <c:pt idx="3">
                  <c:v>1495.9494</c:v>
                </c:pt>
                <c:pt idx="4">
                  <c:v>2163.5408000000002</c:v>
                </c:pt>
                <c:pt idx="5">
                  <c:v>2867.8420999999998</c:v>
                </c:pt>
                <c:pt idx="6">
                  <c:v>3681.9005999999999</c:v>
                </c:pt>
                <c:pt idx="7">
                  <c:v>4374.2579999999998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B-EE97-469C-BAE5-354CB96F77E4}"/>
            </c:ext>
          </c:extLst>
        </c:ser>
        <c:ser>
          <c:idx val="5"/>
          <c:order val="5"/>
          <c:tx>
            <c:strRef>
              <c:f>그림!$I$80</c:f>
              <c:strCache>
                <c:ptCount val="1"/>
                <c:pt idx="0">
                  <c:v>대전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cat>
            <c:strRef>
              <c:f>그림!$C$81:$C$88</c:f>
              <c:strCache>
                <c:ptCount val="8"/>
                <c:pt idx="0">
                  <c:v>1986</c:v>
                </c:pt>
                <c:pt idx="1">
                  <c:v>1991</c:v>
                </c:pt>
                <c:pt idx="2">
                  <c:v>1996</c:v>
                </c:pt>
                <c:pt idx="3">
                  <c:v>2001</c:v>
                </c:pt>
                <c:pt idx="4">
                  <c:v>2006</c:v>
                </c:pt>
                <c:pt idx="5">
                  <c:v>2011</c:v>
                </c:pt>
                <c:pt idx="6">
                  <c:v>2016</c:v>
                </c:pt>
                <c:pt idx="7">
                  <c:v>2021</c:v>
                </c:pt>
              </c:strCache>
            </c:strRef>
          </c:cat>
          <c:val>
            <c:numRef>
              <c:f>그림!$I$81:$I$88</c:f>
              <c:numCache>
                <c:formatCode>General</c:formatCode>
                <c:ptCount val="8"/>
                <c:pt idx="1">
                  <c:v>622.58249999999998</c:v>
                </c:pt>
                <c:pt idx="2">
                  <c:v>1179.9396999999999</c:v>
                </c:pt>
                <c:pt idx="3">
                  <c:v>1638.1083000000001</c:v>
                </c:pt>
                <c:pt idx="4">
                  <c:v>2319.1547999999998</c:v>
                </c:pt>
                <c:pt idx="5">
                  <c:v>3167.9830999999999</c:v>
                </c:pt>
                <c:pt idx="6">
                  <c:v>3933.5023000000001</c:v>
                </c:pt>
                <c:pt idx="7">
                  <c:v>4671.6589999999997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C-EE97-469C-BAE5-354CB96F77E4}"/>
            </c:ext>
          </c:extLst>
        </c:ser>
        <c:ser>
          <c:idx val="6"/>
          <c:order val="6"/>
          <c:tx>
            <c:strRef>
              <c:f>그림!$J$80</c:f>
              <c:strCache>
                <c:ptCount val="1"/>
                <c:pt idx="0">
                  <c:v>울산</c:v>
                </c:pt>
              </c:strCache>
            </c:strRef>
          </c:tx>
          <c:spPr>
            <a:ln w="28575" cap="rnd">
              <a:solidFill>
                <a:schemeClr val="accent1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>
                  <a:lumMod val="60000"/>
                </a:schemeClr>
              </a:solidFill>
              <a:ln w="9525">
                <a:solidFill>
                  <a:schemeClr val="accent1">
                    <a:lumMod val="60000"/>
                  </a:schemeClr>
                </a:solidFill>
              </a:ln>
              <a:effectLst/>
            </c:spPr>
          </c:marker>
          <c:cat>
            <c:strRef>
              <c:f>그림!$C$81:$C$88</c:f>
              <c:strCache>
                <c:ptCount val="8"/>
                <c:pt idx="0">
                  <c:v>1986</c:v>
                </c:pt>
                <c:pt idx="1">
                  <c:v>1991</c:v>
                </c:pt>
                <c:pt idx="2">
                  <c:v>1996</c:v>
                </c:pt>
                <c:pt idx="3">
                  <c:v>2001</c:v>
                </c:pt>
                <c:pt idx="4">
                  <c:v>2006</c:v>
                </c:pt>
                <c:pt idx="5">
                  <c:v>2011</c:v>
                </c:pt>
                <c:pt idx="6">
                  <c:v>2016</c:v>
                </c:pt>
                <c:pt idx="7">
                  <c:v>2021</c:v>
                </c:pt>
              </c:strCache>
            </c:strRef>
          </c:cat>
          <c:val>
            <c:numRef>
              <c:f>그림!$J$81:$J$88</c:f>
              <c:numCache>
                <c:formatCode>General</c:formatCode>
                <c:ptCount val="8"/>
                <c:pt idx="3">
                  <c:v>3255.5153</c:v>
                </c:pt>
                <c:pt idx="4">
                  <c:v>4545.2776000000003</c:v>
                </c:pt>
                <c:pt idx="5">
                  <c:v>6867.6958999999997</c:v>
                </c:pt>
                <c:pt idx="6">
                  <c:v>7466.0841</c:v>
                </c:pt>
                <c:pt idx="7">
                  <c:v>7797.3813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D-EE97-469C-BAE5-354CB96F77E4}"/>
            </c:ext>
          </c:extLst>
        </c:ser>
        <c:ser>
          <c:idx val="7"/>
          <c:order val="7"/>
          <c:tx>
            <c:strRef>
              <c:f>그림!$K$80</c:f>
              <c:strCache>
                <c:ptCount val="1"/>
                <c:pt idx="0">
                  <c:v>세종</c:v>
                </c:pt>
              </c:strCache>
            </c:strRef>
          </c:tx>
          <c:spPr>
            <a:ln w="28575" cap="rnd">
              <a:solidFill>
                <a:schemeClr val="accent2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60000"/>
                </a:schemeClr>
              </a:solidFill>
              <a:ln w="9525">
                <a:solidFill>
                  <a:schemeClr val="accent2">
                    <a:lumMod val="60000"/>
                  </a:schemeClr>
                </a:solidFill>
              </a:ln>
              <a:effectLst/>
            </c:spPr>
          </c:marker>
          <c:cat>
            <c:strRef>
              <c:f>그림!$C$81:$C$88</c:f>
              <c:strCache>
                <c:ptCount val="8"/>
                <c:pt idx="0">
                  <c:v>1986</c:v>
                </c:pt>
                <c:pt idx="1">
                  <c:v>1991</c:v>
                </c:pt>
                <c:pt idx="2">
                  <c:v>1996</c:v>
                </c:pt>
                <c:pt idx="3">
                  <c:v>2001</c:v>
                </c:pt>
                <c:pt idx="4">
                  <c:v>2006</c:v>
                </c:pt>
                <c:pt idx="5">
                  <c:v>2011</c:v>
                </c:pt>
                <c:pt idx="6">
                  <c:v>2016</c:v>
                </c:pt>
                <c:pt idx="7">
                  <c:v>2021</c:v>
                </c:pt>
              </c:strCache>
            </c:strRef>
          </c:cat>
          <c:val>
            <c:numRef>
              <c:f>그림!$K$81:$K$88</c:f>
              <c:numCache>
                <c:formatCode>General</c:formatCode>
                <c:ptCount val="8"/>
                <c:pt idx="6">
                  <c:v>997.93430000000001</c:v>
                </c:pt>
                <c:pt idx="7">
                  <c:v>1397.1641999999999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E-EE97-469C-BAE5-354CB96F77E4}"/>
            </c:ext>
          </c:extLst>
        </c:ser>
        <c:ser>
          <c:idx val="8"/>
          <c:order val="8"/>
          <c:tx>
            <c:strRef>
              <c:f>그림!$L$80</c:f>
              <c:strCache>
                <c:ptCount val="1"/>
                <c:pt idx="0">
                  <c:v>경기</c:v>
                </c:pt>
              </c:strCache>
            </c:strRef>
          </c:tx>
          <c:spPr>
            <a:ln w="28575" cap="rnd">
              <a:solidFill>
                <a:schemeClr val="accent3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>
                  <a:lumMod val="60000"/>
                </a:schemeClr>
              </a:solidFill>
              <a:ln w="9525">
                <a:solidFill>
                  <a:schemeClr val="accent3">
                    <a:lumMod val="60000"/>
                  </a:schemeClr>
                </a:solidFill>
              </a:ln>
              <a:effectLst/>
            </c:spPr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EE97-469C-BAE5-354CB96F77E4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EE97-469C-BAE5-354CB96F77E4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EE97-469C-BAE5-354CB96F77E4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EE97-469C-BAE5-354CB96F77E4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EE97-469C-BAE5-354CB96F77E4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EE97-469C-BAE5-354CB96F77E4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EE97-469C-BAE5-354CB96F77E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그림!$C$81:$C$88</c:f>
              <c:strCache>
                <c:ptCount val="8"/>
                <c:pt idx="0">
                  <c:v>1986</c:v>
                </c:pt>
                <c:pt idx="1">
                  <c:v>1991</c:v>
                </c:pt>
                <c:pt idx="2">
                  <c:v>1996</c:v>
                </c:pt>
                <c:pt idx="3">
                  <c:v>2001</c:v>
                </c:pt>
                <c:pt idx="4">
                  <c:v>2006</c:v>
                </c:pt>
                <c:pt idx="5">
                  <c:v>2011</c:v>
                </c:pt>
                <c:pt idx="6">
                  <c:v>2016</c:v>
                </c:pt>
                <c:pt idx="7">
                  <c:v>2021</c:v>
                </c:pt>
              </c:strCache>
            </c:strRef>
          </c:cat>
          <c:val>
            <c:numRef>
              <c:f>그림!$L$81:$L$88</c:f>
              <c:numCache>
                <c:formatCode>General</c:formatCode>
                <c:ptCount val="8"/>
                <c:pt idx="0">
                  <c:v>1552.9457</c:v>
                </c:pt>
                <c:pt idx="1">
                  <c:v>4192.2950000000001</c:v>
                </c:pt>
                <c:pt idx="2">
                  <c:v>8666.2036000000007</c:v>
                </c:pt>
                <c:pt idx="3">
                  <c:v>13572.4632</c:v>
                </c:pt>
                <c:pt idx="4">
                  <c:v>20560.308499999999</c:v>
                </c:pt>
                <c:pt idx="5">
                  <c:v>29282.505799999999</c:v>
                </c:pt>
                <c:pt idx="6">
                  <c:v>40743.752899999999</c:v>
                </c:pt>
                <c:pt idx="7">
                  <c:v>52921.082900000001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6-EE97-469C-BAE5-354CB96F77E4}"/>
            </c:ext>
          </c:extLst>
        </c:ser>
        <c:ser>
          <c:idx val="9"/>
          <c:order val="9"/>
          <c:tx>
            <c:strRef>
              <c:f>그림!$M$80</c:f>
              <c:strCache>
                <c:ptCount val="1"/>
                <c:pt idx="0">
                  <c:v>강원</c:v>
                </c:pt>
              </c:strCache>
            </c:strRef>
          </c:tx>
          <c:spPr>
            <a:ln w="28575" cap="rnd">
              <a:solidFill>
                <a:schemeClr val="accent4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lumMod val="60000"/>
                </a:schemeClr>
              </a:solidFill>
              <a:ln w="9525">
                <a:solidFill>
                  <a:schemeClr val="accent4">
                    <a:lumMod val="60000"/>
                  </a:schemeClr>
                </a:solidFill>
              </a:ln>
              <a:effectLst/>
            </c:spPr>
          </c:marker>
          <c:cat>
            <c:strRef>
              <c:f>그림!$C$81:$C$88</c:f>
              <c:strCache>
                <c:ptCount val="8"/>
                <c:pt idx="0">
                  <c:v>1986</c:v>
                </c:pt>
                <c:pt idx="1">
                  <c:v>1991</c:v>
                </c:pt>
                <c:pt idx="2">
                  <c:v>1996</c:v>
                </c:pt>
                <c:pt idx="3">
                  <c:v>2001</c:v>
                </c:pt>
                <c:pt idx="4">
                  <c:v>2006</c:v>
                </c:pt>
                <c:pt idx="5">
                  <c:v>2011</c:v>
                </c:pt>
                <c:pt idx="6">
                  <c:v>2016</c:v>
                </c:pt>
                <c:pt idx="7">
                  <c:v>2021</c:v>
                </c:pt>
              </c:strCache>
            </c:strRef>
          </c:cat>
          <c:val>
            <c:numRef>
              <c:f>그림!$M$81:$M$88</c:f>
              <c:numCache>
                <c:formatCode>General</c:formatCode>
                <c:ptCount val="8"/>
                <c:pt idx="0">
                  <c:v>431.51400000000001</c:v>
                </c:pt>
                <c:pt idx="1">
                  <c:v>805.39</c:v>
                </c:pt>
                <c:pt idx="2">
                  <c:v>1485.5411999999999</c:v>
                </c:pt>
                <c:pt idx="3">
                  <c:v>1886.2289000000001</c:v>
                </c:pt>
                <c:pt idx="4">
                  <c:v>2592.9023000000002</c:v>
                </c:pt>
                <c:pt idx="5">
                  <c:v>3308.7301000000002</c:v>
                </c:pt>
                <c:pt idx="6">
                  <c:v>4307.8658999999998</c:v>
                </c:pt>
                <c:pt idx="7">
                  <c:v>5120.7169000000004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7-EE97-469C-BAE5-354CB96F77E4}"/>
            </c:ext>
          </c:extLst>
        </c:ser>
        <c:ser>
          <c:idx val="10"/>
          <c:order val="10"/>
          <c:tx>
            <c:strRef>
              <c:f>그림!$N$80</c:f>
              <c:strCache>
                <c:ptCount val="1"/>
                <c:pt idx="0">
                  <c:v>충북</c:v>
                </c:pt>
              </c:strCache>
            </c:strRef>
          </c:tx>
          <c:spPr>
            <a:ln w="28575" cap="rnd">
              <a:solidFill>
                <a:schemeClr val="accent5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>
                  <a:lumMod val="60000"/>
                </a:schemeClr>
              </a:solidFill>
              <a:ln w="9525">
                <a:solidFill>
                  <a:schemeClr val="accent5">
                    <a:lumMod val="60000"/>
                  </a:schemeClr>
                </a:solidFill>
              </a:ln>
              <a:effectLst/>
            </c:spPr>
          </c:marker>
          <c:cat>
            <c:strRef>
              <c:f>그림!$C$81:$C$88</c:f>
              <c:strCache>
                <c:ptCount val="8"/>
                <c:pt idx="0">
                  <c:v>1986</c:v>
                </c:pt>
                <c:pt idx="1">
                  <c:v>1991</c:v>
                </c:pt>
                <c:pt idx="2">
                  <c:v>1996</c:v>
                </c:pt>
                <c:pt idx="3">
                  <c:v>2001</c:v>
                </c:pt>
                <c:pt idx="4">
                  <c:v>2006</c:v>
                </c:pt>
                <c:pt idx="5">
                  <c:v>2011</c:v>
                </c:pt>
                <c:pt idx="6">
                  <c:v>2016</c:v>
                </c:pt>
                <c:pt idx="7">
                  <c:v>2021</c:v>
                </c:pt>
              </c:strCache>
            </c:strRef>
          </c:cat>
          <c:val>
            <c:numRef>
              <c:f>그림!$N$81:$N$88</c:f>
              <c:numCache>
                <c:formatCode>General</c:formatCode>
                <c:ptCount val="8"/>
                <c:pt idx="0">
                  <c:v>329.34320000000002</c:v>
                </c:pt>
                <c:pt idx="1">
                  <c:v>755.79399999999998</c:v>
                </c:pt>
                <c:pt idx="2">
                  <c:v>1679.3959</c:v>
                </c:pt>
                <c:pt idx="3">
                  <c:v>2157.5693000000001</c:v>
                </c:pt>
                <c:pt idx="4">
                  <c:v>3043.4623000000001</c:v>
                </c:pt>
                <c:pt idx="5">
                  <c:v>4334.3230000000003</c:v>
                </c:pt>
                <c:pt idx="6">
                  <c:v>5967.1234000000004</c:v>
                </c:pt>
                <c:pt idx="7">
                  <c:v>7528.9386999999997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8-EE97-469C-BAE5-354CB96F77E4}"/>
            </c:ext>
          </c:extLst>
        </c:ser>
        <c:ser>
          <c:idx val="11"/>
          <c:order val="11"/>
          <c:tx>
            <c:strRef>
              <c:f>그림!$O$80</c:f>
              <c:strCache>
                <c:ptCount val="1"/>
                <c:pt idx="0">
                  <c:v>충남</c:v>
                </c:pt>
              </c:strCache>
            </c:strRef>
          </c:tx>
          <c:spPr>
            <a:ln w="28575" cap="rnd">
              <a:solidFill>
                <a:schemeClr val="accent6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>
                  <a:lumMod val="60000"/>
                </a:schemeClr>
              </a:solidFill>
              <a:ln w="9525">
                <a:solidFill>
                  <a:schemeClr val="accent6">
                    <a:lumMod val="60000"/>
                  </a:schemeClr>
                </a:solidFill>
              </a:ln>
              <a:effectLst/>
            </c:spPr>
          </c:marker>
          <c:cat>
            <c:strRef>
              <c:f>그림!$C$81:$C$88</c:f>
              <c:strCache>
                <c:ptCount val="8"/>
                <c:pt idx="0">
                  <c:v>1986</c:v>
                </c:pt>
                <c:pt idx="1">
                  <c:v>1991</c:v>
                </c:pt>
                <c:pt idx="2">
                  <c:v>1996</c:v>
                </c:pt>
                <c:pt idx="3">
                  <c:v>2001</c:v>
                </c:pt>
                <c:pt idx="4">
                  <c:v>2006</c:v>
                </c:pt>
                <c:pt idx="5">
                  <c:v>2011</c:v>
                </c:pt>
                <c:pt idx="6">
                  <c:v>2016</c:v>
                </c:pt>
                <c:pt idx="7">
                  <c:v>2021</c:v>
                </c:pt>
              </c:strCache>
            </c:strRef>
          </c:cat>
          <c:val>
            <c:numRef>
              <c:f>그림!$O$81:$O$88</c:f>
              <c:numCache>
                <c:formatCode>General</c:formatCode>
                <c:ptCount val="8"/>
                <c:pt idx="0">
                  <c:v>686.93359999999996</c:v>
                </c:pt>
                <c:pt idx="1">
                  <c:v>921.92759999999998</c:v>
                </c:pt>
                <c:pt idx="2">
                  <c:v>2148.2678000000001</c:v>
                </c:pt>
                <c:pt idx="3">
                  <c:v>3479.5547000000001</c:v>
                </c:pt>
                <c:pt idx="4">
                  <c:v>5587.2368999999999</c:v>
                </c:pt>
                <c:pt idx="5">
                  <c:v>9224.4734000000008</c:v>
                </c:pt>
                <c:pt idx="6">
                  <c:v>10686.9144</c:v>
                </c:pt>
                <c:pt idx="7">
                  <c:v>12541.644700000001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9-EE97-469C-BAE5-354CB96F77E4}"/>
            </c:ext>
          </c:extLst>
        </c:ser>
        <c:ser>
          <c:idx val="12"/>
          <c:order val="12"/>
          <c:tx>
            <c:strRef>
              <c:f>그림!$P$80</c:f>
              <c:strCache>
                <c:ptCount val="1"/>
                <c:pt idx="0">
                  <c:v>전북</c:v>
                </c:pt>
              </c:strCache>
            </c:strRef>
          </c:tx>
          <c:spPr>
            <a:ln w="28575" cap="rnd">
              <a:solidFill>
                <a:schemeClr val="accent1">
                  <a:lumMod val="80000"/>
                  <a:lumOff val="2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>
                  <a:lumMod val="80000"/>
                  <a:lumOff val="20000"/>
                </a:schemeClr>
              </a:solidFill>
              <a:ln w="9525">
                <a:solidFill>
                  <a:schemeClr val="accent1">
                    <a:lumMod val="80000"/>
                    <a:lumOff val="20000"/>
                  </a:schemeClr>
                </a:solidFill>
              </a:ln>
              <a:effectLst/>
            </c:spPr>
          </c:marker>
          <c:cat>
            <c:strRef>
              <c:f>그림!$C$81:$C$88</c:f>
              <c:strCache>
                <c:ptCount val="8"/>
                <c:pt idx="0">
                  <c:v>1986</c:v>
                </c:pt>
                <c:pt idx="1">
                  <c:v>1991</c:v>
                </c:pt>
                <c:pt idx="2">
                  <c:v>1996</c:v>
                </c:pt>
                <c:pt idx="3">
                  <c:v>2001</c:v>
                </c:pt>
                <c:pt idx="4">
                  <c:v>2006</c:v>
                </c:pt>
                <c:pt idx="5">
                  <c:v>2011</c:v>
                </c:pt>
                <c:pt idx="6">
                  <c:v>2016</c:v>
                </c:pt>
                <c:pt idx="7">
                  <c:v>2021</c:v>
                </c:pt>
              </c:strCache>
            </c:strRef>
          </c:cat>
          <c:val>
            <c:numRef>
              <c:f>그림!$P$81:$P$88</c:f>
              <c:numCache>
                <c:formatCode>General</c:formatCode>
                <c:ptCount val="8"/>
                <c:pt idx="0">
                  <c:v>396.46159999999998</c:v>
                </c:pt>
                <c:pt idx="1">
                  <c:v>802.60720000000003</c:v>
                </c:pt>
                <c:pt idx="2">
                  <c:v>1708.5564999999999</c:v>
                </c:pt>
                <c:pt idx="3">
                  <c:v>2221.6502</c:v>
                </c:pt>
                <c:pt idx="4">
                  <c:v>2875.9657000000002</c:v>
                </c:pt>
                <c:pt idx="5">
                  <c:v>4003.7809999999999</c:v>
                </c:pt>
                <c:pt idx="6">
                  <c:v>4787.9045999999998</c:v>
                </c:pt>
                <c:pt idx="7">
                  <c:v>5595.5855000000001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A-EE97-469C-BAE5-354CB96F77E4}"/>
            </c:ext>
          </c:extLst>
        </c:ser>
        <c:ser>
          <c:idx val="13"/>
          <c:order val="13"/>
          <c:tx>
            <c:strRef>
              <c:f>그림!$Q$80</c:f>
              <c:strCache>
                <c:ptCount val="1"/>
                <c:pt idx="0">
                  <c:v>전남</c:v>
                </c:pt>
              </c:strCache>
            </c:strRef>
          </c:tx>
          <c:spPr>
            <a:ln w="28575" cap="rnd">
              <a:solidFill>
                <a:schemeClr val="accent2">
                  <a:lumMod val="80000"/>
                  <a:lumOff val="2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80000"/>
                  <a:lumOff val="20000"/>
                </a:schemeClr>
              </a:solidFill>
              <a:ln w="9525">
                <a:solidFill>
                  <a:schemeClr val="accent2">
                    <a:lumMod val="80000"/>
                    <a:lumOff val="20000"/>
                  </a:schemeClr>
                </a:solidFill>
              </a:ln>
              <a:effectLst/>
            </c:spPr>
          </c:marker>
          <c:cat>
            <c:strRef>
              <c:f>그림!$C$81:$C$88</c:f>
              <c:strCache>
                <c:ptCount val="8"/>
                <c:pt idx="0">
                  <c:v>1986</c:v>
                </c:pt>
                <c:pt idx="1">
                  <c:v>1991</c:v>
                </c:pt>
                <c:pt idx="2">
                  <c:v>1996</c:v>
                </c:pt>
                <c:pt idx="3">
                  <c:v>2001</c:v>
                </c:pt>
                <c:pt idx="4">
                  <c:v>2006</c:v>
                </c:pt>
                <c:pt idx="5">
                  <c:v>2011</c:v>
                </c:pt>
                <c:pt idx="6">
                  <c:v>2016</c:v>
                </c:pt>
                <c:pt idx="7">
                  <c:v>2021</c:v>
                </c:pt>
              </c:strCache>
            </c:strRef>
          </c:cat>
          <c:val>
            <c:numRef>
              <c:f>그림!$Q$81:$Q$88</c:f>
              <c:numCache>
                <c:formatCode>General</c:formatCode>
                <c:ptCount val="8"/>
                <c:pt idx="0">
                  <c:v>749.56470000000002</c:v>
                </c:pt>
                <c:pt idx="1">
                  <c:v>1220.5376000000001</c:v>
                </c:pt>
                <c:pt idx="2">
                  <c:v>2465.9933999999998</c:v>
                </c:pt>
                <c:pt idx="3">
                  <c:v>3359.7017999999998</c:v>
                </c:pt>
                <c:pt idx="4">
                  <c:v>4446.5581000000002</c:v>
                </c:pt>
                <c:pt idx="5">
                  <c:v>6323.3950000000004</c:v>
                </c:pt>
                <c:pt idx="6">
                  <c:v>7161.5402000000004</c:v>
                </c:pt>
                <c:pt idx="7">
                  <c:v>8838.3883000000005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B-EE97-469C-BAE5-354CB96F77E4}"/>
            </c:ext>
          </c:extLst>
        </c:ser>
        <c:ser>
          <c:idx val="14"/>
          <c:order val="14"/>
          <c:tx>
            <c:strRef>
              <c:f>그림!$R$80</c:f>
              <c:strCache>
                <c:ptCount val="1"/>
                <c:pt idx="0">
                  <c:v>경북</c:v>
                </c:pt>
              </c:strCache>
            </c:strRef>
          </c:tx>
          <c:spPr>
            <a:ln w="28575" cap="rnd">
              <a:solidFill>
                <a:schemeClr val="accent3">
                  <a:lumMod val="80000"/>
                  <a:lumOff val="2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>
                  <a:lumMod val="80000"/>
                  <a:lumOff val="20000"/>
                </a:schemeClr>
              </a:solidFill>
              <a:ln w="9525">
                <a:solidFill>
                  <a:schemeClr val="accent3">
                    <a:lumMod val="80000"/>
                    <a:lumOff val="20000"/>
                  </a:schemeClr>
                </a:solidFill>
              </a:ln>
              <a:effectLst/>
            </c:spPr>
          </c:marker>
          <c:cat>
            <c:strRef>
              <c:f>그림!$C$81:$C$88</c:f>
              <c:strCache>
                <c:ptCount val="8"/>
                <c:pt idx="0">
                  <c:v>1986</c:v>
                </c:pt>
                <c:pt idx="1">
                  <c:v>1991</c:v>
                </c:pt>
                <c:pt idx="2">
                  <c:v>1996</c:v>
                </c:pt>
                <c:pt idx="3">
                  <c:v>2001</c:v>
                </c:pt>
                <c:pt idx="4">
                  <c:v>2006</c:v>
                </c:pt>
                <c:pt idx="5">
                  <c:v>2011</c:v>
                </c:pt>
                <c:pt idx="6">
                  <c:v>2016</c:v>
                </c:pt>
                <c:pt idx="7">
                  <c:v>2021</c:v>
                </c:pt>
              </c:strCache>
            </c:strRef>
          </c:cat>
          <c:val>
            <c:numRef>
              <c:f>그림!$R$81:$R$88</c:f>
              <c:numCache>
                <c:formatCode>General</c:formatCode>
                <c:ptCount val="8"/>
                <c:pt idx="0">
                  <c:v>825.76009999999997</c:v>
                </c:pt>
                <c:pt idx="1">
                  <c:v>1703.0293999999999</c:v>
                </c:pt>
                <c:pt idx="2">
                  <c:v>3135.7640000000001</c:v>
                </c:pt>
                <c:pt idx="3">
                  <c:v>4761.4032999999999</c:v>
                </c:pt>
                <c:pt idx="4">
                  <c:v>6892.6098000000002</c:v>
                </c:pt>
                <c:pt idx="5">
                  <c:v>9100.9534999999996</c:v>
                </c:pt>
                <c:pt idx="6">
                  <c:v>10744.0609</c:v>
                </c:pt>
                <c:pt idx="7">
                  <c:v>11328.5841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C-EE97-469C-BAE5-354CB96F77E4}"/>
            </c:ext>
          </c:extLst>
        </c:ser>
        <c:ser>
          <c:idx val="15"/>
          <c:order val="15"/>
          <c:tx>
            <c:strRef>
              <c:f>그림!$S$80</c:f>
              <c:strCache>
                <c:ptCount val="1"/>
                <c:pt idx="0">
                  <c:v>경남</c:v>
                </c:pt>
              </c:strCache>
            </c:strRef>
          </c:tx>
          <c:spPr>
            <a:ln w="28575" cap="rnd">
              <a:solidFill>
                <a:schemeClr val="accent4">
                  <a:lumMod val="80000"/>
                  <a:lumOff val="2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lumMod val="80000"/>
                  <a:lumOff val="20000"/>
                </a:schemeClr>
              </a:solidFill>
              <a:ln w="9525">
                <a:solidFill>
                  <a:schemeClr val="accent4">
                    <a:lumMod val="80000"/>
                    <a:lumOff val="20000"/>
                  </a:schemeClr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0"/>
            <c:showCatName val="0"/>
            <c:showSerName val="1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그림!$C$81:$C$88</c:f>
              <c:strCache>
                <c:ptCount val="8"/>
                <c:pt idx="0">
                  <c:v>1986</c:v>
                </c:pt>
                <c:pt idx="1">
                  <c:v>1991</c:v>
                </c:pt>
                <c:pt idx="2">
                  <c:v>1996</c:v>
                </c:pt>
                <c:pt idx="3">
                  <c:v>2001</c:v>
                </c:pt>
                <c:pt idx="4">
                  <c:v>2006</c:v>
                </c:pt>
                <c:pt idx="5">
                  <c:v>2011</c:v>
                </c:pt>
                <c:pt idx="6">
                  <c:v>2016</c:v>
                </c:pt>
                <c:pt idx="7">
                  <c:v>2021</c:v>
                </c:pt>
              </c:strCache>
            </c:strRef>
          </c:cat>
          <c:val>
            <c:numRef>
              <c:f>그림!$S$81:$S$88</c:f>
              <c:numCache>
                <c:formatCode>General</c:formatCode>
                <c:ptCount val="8"/>
                <c:pt idx="0">
                  <c:v>1151.941</c:v>
                </c:pt>
                <c:pt idx="1">
                  <c:v>2618.0118000000002</c:v>
                </c:pt>
                <c:pt idx="2">
                  <c:v>5512.6907000000001</c:v>
                </c:pt>
                <c:pt idx="3">
                  <c:v>4891.2673999999997</c:v>
                </c:pt>
                <c:pt idx="4">
                  <c:v>6898.3266000000003</c:v>
                </c:pt>
                <c:pt idx="5">
                  <c:v>9432.9686999999994</c:v>
                </c:pt>
                <c:pt idx="6">
                  <c:v>10933.8189</c:v>
                </c:pt>
                <c:pt idx="7">
                  <c:v>11294.9668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D-EE97-469C-BAE5-354CB96F77E4}"/>
            </c:ext>
          </c:extLst>
        </c:ser>
        <c:ser>
          <c:idx val="16"/>
          <c:order val="16"/>
          <c:tx>
            <c:strRef>
              <c:f>그림!$T$80</c:f>
              <c:strCache>
                <c:ptCount val="1"/>
                <c:pt idx="0">
                  <c:v>제주</c:v>
                </c:pt>
              </c:strCache>
            </c:strRef>
          </c:tx>
          <c:spPr>
            <a:ln w="28575" cap="rnd">
              <a:solidFill>
                <a:schemeClr val="accent5">
                  <a:lumMod val="80000"/>
                  <a:lumOff val="2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>
                  <a:lumMod val="80000"/>
                  <a:lumOff val="20000"/>
                </a:schemeClr>
              </a:solidFill>
              <a:ln w="9525">
                <a:solidFill>
                  <a:schemeClr val="accent5">
                    <a:lumMod val="80000"/>
                    <a:lumOff val="20000"/>
                  </a:schemeClr>
                </a:solidFill>
              </a:ln>
              <a:effectLst/>
            </c:spPr>
          </c:marker>
          <c:cat>
            <c:strRef>
              <c:f>그림!$C$81:$C$88</c:f>
              <c:strCache>
                <c:ptCount val="8"/>
                <c:pt idx="0">
                  <c:v>1986</c:v>
                </c:pt>
                <c:pt idx="1">
                  <c:v>1991</c:v>
                </c:pt>
                <c:pt idx="2">
                  <c:v>1996</c:v>
                </c:pt>
                <c:pt idx="3">
                  <c:v>2001</c:v>
                </c:pt>
                <c:pt idx="4">
                  <c:v>2006</c:v>
                </c:pt>
                <c:pt idx="5">
                  <c:v>2011</c:v>
                </c:pt>
                <c:pt idx="6">
                  <c:v>2016</c:v>
                </c:pt>
                <c:pt idx="7">
                  <c:v>2021</c:v>
                </c:pt>
              </c:strCache>
            </c:strRef>
          </c:cat>
          <c:val>
            <c:numRef>
              <c:f>그림!$T$81:$T$88</c:f>
              <c:numCache>
                <c:formatCode>General</c:formatCode>
                <c:ptCount val="8"/>
                <c:pt idx="0">
                  <c:v>91.746499999999997</c:v>
                </c:pt>
                <c:pt idx="1">
                  <c:v>246.2499</c:v>
                </c:pt>
                <c:pt idx="2">
                  <c:v>467.86689999999999</c:v>
                </c:pt>
                <c:pt idx="3">
                  <c:v>610.26769999999999</c:v>
                </c:pt>
                <c:pt idx="4">
                  <c:v>869.99450000000002</c:v>
                </c:pt>
                <c:pt idx="5">
                  <c:v>1220.7092</c:v>
                </c:pt>
                <c:pt idx="6">
                  <c:v>1871.9373000000001</c:v>
                </c:pt>
                <c:pt idx="7">
                  <c:v>2018.7502999999999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E-EE97-469C-BAE5-354CB96F77E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45737439"/>
        <c:axId val="1345737855"/>
      </c:lineChart>
      <c:catAx>
        <c:axId val="134573743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45737855"/>
        <c:crosses val="autoZero"/>
        <c:auto val="1"/>
        <c:lblAlgn val="ctr"/>
        <c:lblOffset val="100"/>
        <c:noMultiLvlLbl val="0"/>
      </c:catAx>
      <c:valAx>
        <c:axId val="134573785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4573743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200" b="1"/>
              <a:t>연구원</a:t>
            </a:r>
            <a:r>
              <a:rPr lang="en-US" altLang="ko-KR" sz="1200" b="1"/>
              <a:t>1</a:t>
            </a:r>
            <a:r>
              <a:rPr lang="ko-KR" altLang="en-US" sz="1200" b="1"/>
              <a:t>인당 연구개발비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4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CCC1-44D1-83CC-EAE214BF7497}"/>
              </c:ext>
            </c:extLst>
          </c:dPt>
          <c:dPt>
            <c:idx val="10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6-59F2-4C73-8106-C64F9683CF0B}"/>
              </c:ext>
            </c:extLst>
          </c:dPt>
          <c:dPt>
            <c:idx val="17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CCC1-44D1-83CC-EAE214BF7497}"/>
              </c:ext>
            </c:extLst>
          </c:dPt>
          <c:dPt>
            <c:idx val="18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CCC1-44D1-83CC-EAE214BF7497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Sheet4!$U$4:$U$23</c:f>
              <c:strCache>
                <c:ptCount val="20"/>
                <c:pt idx="0">
                  <c:v>대전</c:v>
                </c:pt>
                <c:pt idx="1">
                  <c:v>경기</c:v>
                </c:pt>
                <c:pt idx="2">
                  <c:v>충남</c:v>
                </c:pt>
                <c:pt idx="3">
                  <c:v>울산</c:v>
                </c:pt>
                <c:pt idx="4">
                  <c:v>경남</c:v>
                </c:pt>
                <c:pt idx="5">
                  <c:v>경북</c:v>
                </c:pt>
                <c:pt idx="6">
                  <c:v>충북</c:v>
                </c:pt>
                <c:pt idx="7">
                  <c:v>인천</c:v>
                </c:pt>
                <c:pt idx="8">
                  <c:v>전남</c:v>
                </c:pt>
                <c:pt idx="9">
                  <c:v>전북</c:v>
                </c:pt>
                <c:pt idx="10">
                  <c:v>세종</c:v>
                </c:pt>
                <c:pt idx="11">
                  <c:v>광주</c:v>
                </c:pt>
                <c:pt idx="12">
                  <c:v>서울</c:v>
                </c:pt>
                <c:pt idx="13">
                  <c:v>제주</c:v>
                </c:pt>
                <c:pt idx="14">
                  <c:v>부산</c:v>
                </c:pt>
                <c:pt idx="15">
                  <c:v>대구</c:v>
                </c:pt>
                <c:pt idx="16">
                  <c:v>강원</c:v>
                </c:pt>
                <c:pt idx="17">
                  <c:v>수도권</c:v>
                </c:pt>
                <c:pt idx="18">
                  <c:v>비수도권</c:v>
                </c:pt>
                <c:pt idx="19">
                  <c:v>전국</c:v>
                </c:pt>
              </c:strCache>
            </c:strRef>
          </c:cat>
          <c:val>
            <c:numRef>
              <c:f>Sheet4!$V$4:$V$23</c:f>
              <c:numCache>
                <c:formatCode>0</c:formatCode>
                <c:ptCount val="20"/>
                <c:pt idx="0">
                  <c:v>248.44</c:v>
                </c:pt>
                <c:pt idx="1">
                  <c:v>241.53</c:v>
                </c:pt>
                <c:pt idx="2">
                  <c:v>187.09</c:v>
                </c:pt>
                <c:pt idx="3">
                  <c:v>149.72</c:v>
                </c:pt>
                <c:pt idx="4">
                  <c:v>148.9</c:v>
                </c:pt>
                <c:pt idx="5">
                  <c:v>139.51</c:v>
                </c:pt>
                <c:pt idx="6">
                  <c:v>139.5</c:v>
                </c:pt>
                <c:pt idx="7">
                  <c:v>139.38999999999999</c:v>
                </c:pt>
                <c:pt idx="8">
                  <c:v>134.47999999999999</c:v>
                </c:pt>
                <c:pt idx="9">
                  <c:v>132.11000000000001</c:v>
                </c:pt>
                <c:pt idx="10">
                  <c:v>131.22999999999999</c:v>
                </c:pt>
                <c:pt idx="11">
                  <c:v>118.07</c:v>
                </c:pt>
                <c:pt idx="12">
                  <c:v>107.06</c:v>
                </c:pt>
                <c:pt idx="13">
                  <c:v>104.74</c:v>
                </c:pt>
                <c:pt idx="14">
                  <c:v>101.39</c:v>
                </c:pt>
                <c:pt idx="15">
                  <c:v>100.14</c:v>
                </c:pt>
                <c:pt idx="16">
                  <c:v>86.41</c:v>
                </c:pt>
                <c:pt idx="17">
                  <c:v>183.22</c:v>
                </c:pt>
                <c:pt idx="18">
                  <c:v>156.04</c:v>
                </c:pt>
                <c:pt idx="19">
                  <c:v>174.09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CCC1-44D1-83CC-EAE214BF749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16778847"/>
        <c:axId val="1616779263"/>
      </c:barChart>
      <c:catAx>
        <c:axId val="161677884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616779263"/>
        <c:crosses val="autoZero"/>
        <c:auto val="1"/>
        <c:lblAlgn val="ctr"/>
        <c:lblOffset val="100"/>
        <c:noMultiLvlLbl val="0"/>
      </c:catAx>
      <c:valAx>
        <c:axId val="161677926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616778847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userShapes r:id="rId4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ko-KR" altLang="en-US" sz="1200" b="1" i="0" u="none" strike="noStrike" kern="1200" spc="0" baseline="0" dirty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200" b="1" i="0" u="none" strike="noStrike" kern="1200" spc="0" baseline="0" dirty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rPr>
              <a:t>삶의 만족비율</a:t>
            </a:r>
          </a:p>
        </c:rich>
      </c:tx>
      <c:layout>
        <c:manualLayout>
          <c:xMode val="edge"/>
          <c:yMode val="edge"/>
          <c:x val="0.29963023212884765"/>
          <c:y val="3.134288723766990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ko-KR" altLang="en-US" sz="1200" b="1" i="0" u="none" strike="noStrike" kern="1200" spc="0" baseline="0" dirty="0">
              <a:solidFill>
                <a:prstClr val="black">
                  <a:lumMod val="65000"/>
                  <a:lumOff val="35000"/>
                </a:prst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barChart>
        <c:barDir val="bar"/>
        <c:grouping val="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563A-4D38-80A1-B8A25456D90E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563A-4D38-80A1-B8A25456D90E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563A-4D38-80A1-B8A25456D90E}"/>
              </c:ext>
            </c:extLst>
          </c:dPt>
          <c:dPt>
            <c:idx val="13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563A-4D38-80A1-B8A25456D90E}"/>
              </c:ext>
            </c:extLst>
          </c:dPt>
          <c:dLbls>
            <c:dLbl>
              <c:idx val="0"/>
              <c:layout>
                <c:manualLayout>
                  <c:x val="0.32865314612584501"/>
                  <c:y val="2.88600288600278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563A-4D38-80A1-B8A25456D90E}"/>
                </c:ext>
              </c:extLst>
            </c:dLbl>
            <c:dLbl>
              <c:idx val="1"/>
              <c:layout>
                <c:manualLayout>
                  <c:x val="0.34113364534581381"/>
                  <c:y val="-1.05818883391335E-1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63A-4D38-80A1-B8A25456D90E}"/>
                </c:ext>
              </c:extLst>
            </c:dLbl>
            <c:dLbl>
              <c:idx val="2"/>
              <c:layout>
                <c:manualLayout>
                  <c:x val="0.31825273010920424"/>
                  <c:y val="-1.05818883391335E-1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563A-4D38-80A1-B8A25456D90E}"/>
                </c:ext>
              </c:extLst>
            </c:dLbl>
            <c:dLbl>
              <c:idx val="3"/>
              <c:layout>
                <c:manualLayout>
                  <c:x val="0.39729589183567326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563A-4D38-80A1-B8A25456D90E}"/>
                </c:ext>
              </c:extLst>
            </c:dLbl>
            <c:dLbl>
              <c:idx val="4"/>
              <c:layout>
                <c:manualLayout>
                  <c:x val="0.38273530941237649"/>
                  <c:y val="-8.658008658008763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563A-4D38-80A1-B8A25456D90E}"/>
                </c:ext>
              </c:extLst>
            </c:dLbl>
            <c:dLbl>
              <c:idx val="5"/>
              <c:layout>
                <c:manualLayout>
                  <c:x val="0.36609464378575141"/>
                  <c:y val="-2.88600288600288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563A-4D38-80A1-B8A25456D90E}"/>
                </c:ext>
              </c:extLst>
            </c:dLbl>
            <c:dLbl>
              <c:idx val="6"/>
              <c:layout>
                <c:manualLayout>
                  <c:x val="0.36193447737909518"/>
                  <c:y val="-5.77200577200577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563A-4D38-80A1-B8A25456D90E}"/>
                </c:ext>
              </c:extLst>
            </c:dLbl>
            <c:dLbl>
              <c:idx val="7"/>
              <c:layout>
                <c:manualLayout>
                  <c:x val="0.35569422776911075"/>
                  <c:y val="-2.886002886002991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563A-4D38-80A1-B8A25456D90E}"/>
                </c:ext>
              </c:extLst>
            </c:dLbl>
            <c:dLbl>
              <c:idx val="8"/>
              <c:layout>
                <c:manualLayout>
                  <c:x val="0.34737389495579823"/>
                  <c:y val="-2.88600288600288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563A-4D38-80A1-B8A25456D90E}"/>
                </c:ext>
              </c:extLst>
            </c:dLbl>
            <c:dLbl>
              <c:idx val="9"/>
              <c:layout>
                <c:manualLayout>
                  <c:x val="0.34945397815912638"/>
                  <c:y val="-2.886002886002991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563A-4D38-80A1-B8A25456D90E}"/>
                </c:ext>
              </c:extLst>
            </c:dLbl>
            <c:dLbl>
              <c:idx val="10"/>
              <c:layout>
                <c:manualLayout>
                  <c:x val="0.34113364534581381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563A-4D38-80A1-B8A25456D90E}"/>
                </c:ext>
              </c:extLst>
            </c:dLbl>
            <c:dLbl>
              <c:idx val="11"/>
              <c:layout>
                <c:manualLayout>
                  <c:x val="0.33489339573582944"/>
                  <c:y val="5.772005772005772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horzOverflow="clip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  <a:noFill/>
                    <a:ln>
                      <a:noFill/>
                    </a:ln>
                  </c15:spPr>
                </c:ext>
                <c:ext xmlns:c16="http://schemas.microsoft.com/office/drawing/2014/chart" uri="{C3380CC4-5D6E-409C-BE32-E72D297353CC}">
                  <c16:uniqueId val="{0000000F-563A-4D38-80A1-B8A25456D90E}"/>
                </c:ext>
              </c:extLst>
            </c:dLbl>
            <c:dLbl>
              <c:idx val="12"/>
              <c:layout>
                <c:manualLayout>
                  <c:x val="0.33489339573582927"/>
                  <c:y val="2.88600288600288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563A-4D38-80A1-B8A25456D90E}"/>
                </c:ext>
              </c:extLst>
            </c:dLbl>
            <c:dLbl>
              <c:idx val="13"/>
              <c:layout>
                <c:manualLayout>
                  <c:x val="0.33281331253250129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563A-4D38-80A1-B8A25456D90E}"/>
                </c:ext>
              </c:extLst>
            </c:dLbl>
            <c:dLbl>
              <c:idx val="14"/>
              <c:layout>
                <c:manualLayout>
                  <c:x val="0.33697347893915758"/>
                  <c:y val="-5.29094416956675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563A-4D38-80A1-B8A25456D90E}"/>
                </c:ext>
              </c:extLst>
            </c:dLbl>
            <c:dLbl>
              <c:idx val="15"/>
              <c:layout>
                <c:manualLayout>
                  <c:x val="0.32865314612584501"/>
                  <c:y val="-5.772005772005824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563A-4D38-80A1-B8A25456D90E}"/>
                </c:ext>
              </c:extLst>
            </c:dLbl>
            <c:dLbl>
              <c:idx val="16"/>
              <c:layout>
                <c:manualLayout>
                  <c:x val="0.32449297971918878"/>
                  <c:y val="-5.29094416956675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563A-4D38-80A1-B8A25456D90E}"/>
                </c:ext>
              </c:extLst>
            </c:dLbl>
            <c:dLbl>
              <c:idx val="17"/>
              <c:layout>
                <c:manualLayout>
                  <c:x val="0.32865314612584501"/>
                  <c:y val="-5.29094416956675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563A-4D38-80A1-B8A25456D90E}"/>
                </c:ext>
              </c:extLst>
            </c:dLbl>
            <c:dLbl>
              <c:idx val="18"/>
              <c:layout>
                <c:manualLayout>
                  <c:x val="0.33073322932917315"/>
                  <c:y val="-2.88600288600288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563A-4D38-80A1-B8A25456D90E}"/>
                </c:ext>
              </c:extLst>
            </c:dLbl>
            <c:dLbl>
              <c:idx val="19"/>
              <c:layout>
                <c:manualLayout>
                  <c:x val="0.31201248049921998"/>
                  <c:y val="-1.44300144300144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563A-4D38-80A1-B8A25456D90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삶의만족!$J$5:$J$24</c:f>
              <c:strCache>
                <c:ptCount val="20"/>
                <c:pt idx="0">
                  <c:v>전국</c:v>
                </c:pt>
                <c:pt idx="1">
                  <c:v>비수도권</c:v>
                </c:pt>
                <c:pt idx="2">
                  <c:v>수도권</c:v>
                </c:pt>
                <c:pt idx="3">
                  <c:v>세종</c:v>
                </c:pt>
                <c:pt idx="4">
                  <c:v>대전</c:v>
                </c:pt>
                <c:pt idx="5">
                  <c:v>제주</c:v>
                </c:pt>
                <c:pt idx="6">
                  <c:v>충남</c:v>
                </c:pt>
                <c:pt idx="7">
                  <c:v>광주</c:v>
                </c:pt>
                <c:pt idx="8">
                  <c:v>강원</c:v>
                </c:pt>
                <c:pt idx="9">
                  <c:v>전남</c:v>
                </c:pt>
                <c:pt idx="10">
                  <c:v>경북</c:v>
                </c:pt>
                <c:pt idx="11">
                  <c:v>전북</c:v>
                </c:pt>
                <c:pt idx="12">
                  <c:v>서울</c:v>
                </c:pt>
                <c:pt idx="13">
                  <c:v>경남</c:v>
                </c:pt>
                <c:pt idx="14">
                  <c:v>충북</c:v>
                </c:pt>
                <c:pt idx="15">
                  <c:v>경기</c:v>
                </c:pt>
                <c:pt idx="16">
                  <c:v>울산</c:v>
                </c:pt>
                <c:pt idx="17">
                  <c:v>대구</c:v>
                </c:pt>
                <c:pt idx="18">
                  <c:v>부산</c:v>
                </c:pt>
                <c:pt idx="19">
                  <c:v>인천</c:v>
                </c:pt>
              </c:strCache>
            </c:strRef>
          </c:cat>
          <c:val>
            <c:numRef>
              <c:f>삶의만족!$K$5:$K$24</c:f>
              <c:numCache>
                <c:formatCode>0.0_ </c:formatCode>
                <c:ptCount val="20"/>
                <c:pt idx="0">
                  <c:v>43.3</c:v>
                </c:pt>
                <c:pt idx="1">
                  <c:v>44.2</c:v>
                </c:pt>
                <c:pt idx="2">
                  <c:v>42.4</c:v>
                </c:pt>
                <c:pt idx="3">
                  <c:v>52.8</c:v>
                </c:pt>
                <c:pt idx="4">
                  <c:v>51.3</c:v>
                </c:pt>
                <c:pt idx="5">
                  <c:v>48.2</c:v>
                </c:pt>
                <c:pt idx="6">
                  <c:v>47.5</c:v>
                </c:pt>
                <c:pt idx="7">
                  <c:v>46.2</c:v>
                </c:pt>
                <c:pt idx="8">
                  <c:v>45.6</c:v>
                </c:pt>
                <c:pt idx="9">
                  <c:v>44.7</c:v>
                </c:pt>
                <c:pt idx="10">
                  <c:v>43.8</c:v>
                </c:pt>
                <c:pt idx="11">
                  <c:v>43.8</c:v>
                </c:pt>
                <c:pt idx="12">
                  <c:v>43.2</c:v>
                </c:pt>
                <c:pt idx="13">
                  <c:v>42.9</c:v>
                </c:pt>
                <c:pt idx="14">
                  <c:v>42.6</c:v>
                </c:pt>
                <c:pt idx="15">
                  <c:v>42.6</c:v>
                </c:pt>
                <c:pt idx="16">
                  <c:v>41.6</c:v>
                </c:pt>
                <c:pt idx="17">
                  <c:v>41.2</c:v>
                </c:pt>
                <c:pt idx="18">
                  <c:v>41</c:v>
                </c:pt>
                <c:pt idx="19">
                  <c:v>39.299999999999997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7-563A-4D38-80A1-B8A25456D90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374281887"/>
        <c:axId val="1374286463"/>
      </c:barChart>
      <c:catAx>
        <c:axId val="1374281887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74286463"/>
        <c:crosses val="autoZero"/>
        <c:auto val="1"/>
        <c:lblAlgn val="ctr"/>
        <c:lblOffset val="100"/>
        <c:noMultiLvlLbl val="0"/>
      </c:catAx>
      <c:valAx>
        <c:axId val="1374286463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_ 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74281887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ko-KR" altLang="en-US" sz="1200" b="1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200" b="1" i="0" u="none" strike="noStrike" kern="1200" spc="0" baseline="0" dirty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rPr>
              <a:t>전문대졸 이상 인구 비율</a:t>
            </a:r>
          </a:p>
        </c:rich>
      </c:tx>
      <c:layout>
        <c:manualLayout>
          <c:xMode val="edge"/>
          <c:yMode val="edge"/>
          <c:x val="0.20410466980457576"/>
          <c:y val="2.710634437863507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ko-KR" altLang="en-US" sz="1200" b="1" i="0" u="none" strike="noStrike" kern="1200" spc="0" baseline="0">
              <a:solidFill>
                <a:prstClr val="black">
                  <a:lumMod val="65000"/>
                  <a:lumOff val="35000"/>
                </a:prst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62A4-4EE9-A096-341E18D483BB}"/>
              </c:ext>
            </c:extLst>
          </c:dPt>
          <c:dPt>
            <c:idx val="2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62A4-4EE9-A096-341E18D483BB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6-F2A0-475E-B692-55D1BC295E58}"/>
              </c:ext>
            </c:extLst>
          </c:dPt>
          <c:dPt>
            <c:idx val="13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62A4-4EE9-A096-341E18D483BB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전문대졸!$F$4:$F$23</c:f>
              <c:strCache>
                <c:ptCount val="20"/>
                <c:pt idx="0">
                  <c:v>전국</c:v>
                </c:pt>
                <c:pt idx="1">
                  <c:v>비수도권</c:v>
                </c:pt>
                <c:pt idx="2">
                  <c:v>수도권</c:v>
                </c:pt>
                <c:pt idx="3">
                  <c:v>세종</c:v>
                </c:pt>
                <c:pt idx="4">
                  <c:v>서울</c:v>
                </c:pt>
                <c:pt idx="5">
                  <c:v>대전</c:v>
                </c:pt>
                <c:pt idx="6">
                  <c:v>광주</c:v>
                </c:pt>
                <c:pt idx="7">
                  <c:v>대구</c:v>
                </c:pt>
                <c:pt idx="8">
                  <c:v>제주</c:v>
                </c:pt>
                <c:pt idx="9">
                  <c:v>경기</c:v>
                </c:pt>
                <c:pt idx="10">
                  <c:v>부산</c:v>
                </c:pt>
                <c:pt idx="11">
                  <c:v>울산</c:v>
                </c:pt>
                <c:pt idx="12">
                  <c:v>인천</c:v>
                </c:pt>
                <c:pt idx="13">
                  <c:v>경남</c:v>
                </c:pt>
                <c:pt idx="14">
                  <c:v>충북</c:v>
                </c:pt>
                <c:pt idx="15">
                  <c:v>강원</c:v>
                </c:pt>
                <c:pt idx="16">
                  <c:v>전북</c:v>
                </c:pt>
                <c:pt idx="17">
                  <c:v>경북</c:v>
                </c:pt>
                <c:pt idx="18">
                  <c:v>충남</c:v>
                </c:pt>
                <c:pt idx="19">
                  <c:v>전남</c:v>
                </c:pt>
              </c:strCache>
            </c:strRef>
          </c:cat>
          <c:val>
            <c:numRef>
              <c:f>전문대졸!$G$4:$G$23</c:f>
              <c:numCache>
                <c:formatCode>0.0_ </c:formatCode>
                <c:ptCount val="20"/>
                <c:pt idx="0">
                  <c:v>49.6</c:v>
                </c:pt>
                <c:pt idx="1">
                  <c:v>45</c:v>
                </c:pt>
                <c:pt idx="2">
                  <c:v>54.1</c:v>
                </c:pt>
                <c:pt idx="3">
                  <c:v>69.8</c:v>
                </c:pt>
                <c:pt idx="4">
                  <c:v>61.8</c:v>
                </c:pt>
                <c:pt idx="5">
                  <c:v>58.2</c:v>
                </c:pt>
                <c:pt idx="6">
                  <c:v>53.1</c:v>
                </c:pt>
                <c:pt idx="7">
                  <c:v>53.1</c:v>
                </c:pt>
                <c:pt idx="8">
                  <c:v>51.2</c:v>
                </c:pt>
                <c:pt idx="9">
                  <c:v>51</c:v>
                </c:pt>
                <c:pt idx="10">
                  <c:v>48.6</c:v>
                </c:pt>
                <c:pt idx="11">
                  <c:v>47.5</c:v>
                </c:pt>
                <c:pt idx="12">
                  <c:v>44.5</c:v>
                </c:pt>
                <c:pt idx="13">
                  <c:v>43</c:v>
                </c:pt>
                <c:pt idx="14">
                  <c:v>41.1</c:v>
                </c:pt>
                <c:pt idx="15">
                  <c:v>40.9</c:v>
                </c:pt>
                <c:pt idx="16">
                  <c:v>40.6</c:v>
                </c:pt>
                <c:pt idx="17">
                  <c:v>38.9</c:v>
                </c:pt>
                <c:pt idx="18">
                  <c:v>38.799999999999997</c:v>
                </c:pt>
                <c:pt idx="19">
                  <c:v>35.700000000000003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62A4-4EE9-A096-341E18D483B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1109636223"/>
        <c:axId val="1109620831"/>
      </c:barChart>
      <c:catAx>
        <c:axId val="1109636223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109620831"/>
        <c:crosses val="autoZero"/>
        <c:auto val="1"/>
        <c:lblAlgn val="ctr"/>
        <c:lblOffset val="100"/>
        <c:noMultiLvlLbl val="0"/>
      </c:catAx>
      <c:valAx>
        <c:axId val="1109620831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_ 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10963622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 wrap="none" lIns="0" tIns="0" rIns="0" bIns="0" anchor="ctr" anchorCtr="1"/>
          <a:lstStyle/>
          <a:p>
            <a:pPr algn="l">
              <a:defRPr sz="1000" b="0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r>
              <a:rPr lang="ko-KR" altLang="en-US" sz="1000" b="0" i="0" u="none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rPr>
              <a:t>외부협력파트너 만족도</a:t>
            </a:r>
            <a:r>
              <a:rPr lang="en-US" altLang="ko-KR" sz="1000" b="0" i="0" u="none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rPr>
              <a:t>(2022)</a:t>
            </a:r>
            <a:endParaRPr lang="ko-KR" altLang="en-US" dirty="0"/>
          </a:p>
        </c:rich>
      </c:tx>
      <c:layout>
        <c:manualLayout>
          <c:xMode val="edge"/>
          <c:yMode val="edge"/>
          <c:x val="0.39793927710055543"/>
          <c:y val="4.1650168754240172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7.0674224674611166E-2"/>
          <c:y val="0.10354231952304108"/>
          <c:w val="0.92635986634726708"/>
          <c:h val="0.5171409575078638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Sheet1!$C$1</c:f>
              <c:strCache>
                <c:ptCount val="1"/>
                <c:pt idx="0">
                  <c:v>소계</c:v>
                </c:pt>
              </c:strCache>
            </c:strRef>
          </c:tx>
          <c:spPr>
            <a:solidFill>
              <a:schemeClr val="accent1"/>
            </a:solidFill>
            <a:ln w="9525">
              <a:noFill/>
            </a:ln>
            <a:effectLst/>
          </c:spPr>
          <c:invertIfNegative val="0"/>
          <c:cat>
            <c:strRef>
              <c:f>Sheet1!$B$2:$B$8</c:f>
              <c:strCache>
                <c:ptCount val="7"/>
                <c:pt idx="0">
                  <c:v>중견기업 (점)</c:v>
                </c:pt>
                <c:pt idx="1">
                  <c:v>중소기업 (점)</c:v>
                </c:pt>
                <c:pt idx="2">
                  <c:v>국공립 연구기관(정부출연/투자기관 포함) (점)</c:v>
                </c:pt>
                <c:pt idx="3">
                  <c:v>대학(대학부설 연구소,교수 등) (점)</c:v>
                </c:pt>
                <c:pt idx="4">
                  <c:v>외국기업 및 기관(대학, 연구소 등) (점)</c:v>
                </c:pt>
                <c:pt idx="5">
                  <c:v>민간 연구기관(협회등이 설립한 기관 포함) (점)</c:v>
                </c:pt>
                <c:pt idx="6">
                  <c:v>대기업 (점)</c:v>
                </c:pt>
              </c:strCache>
            </c:strRef>
          </c:cat>
          <c:val>
            <c:numRef>
              <c:f>Sheet1!$C$2:$C$8</c:f>
              <c:numCache>
                <c:formatCode>#,##0.0</c:formatCode>
                <c:ptCount val="7"/>
                <c:pt idx="0">
                  <c:v>90.6</c:v>
                </c:pt>
                <c:pt idx="1">
                  <c:v>85.2</c:v>
                </c:pt>
                <c:pt idx="2">
                  <c:v>83.7</c:v>
                </c:pt>
                <c:pt idx="3">
                  <c:v>82.5</c:v>
                </c:pt>
                <c:pt idx="4">
                  <c:v>78.7</c:v>
                </c:pt>
                <c:pt idx="5">
                  <c:v>76.7</c:v>
                </c:pt>
                <c:pt idx="6">
                  <c:v>71.2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F65-468D-B89D-7DDE01C1C2A5}"/>
            </c:ext>
          </c:extLst>
        </c:ser>
        <c:ser>
          <c:idx val="1"/>
          <c:order val="1"/>
          <c:tx>
            <c:strRef>
              <c:f>Sheet1!$D$1</c:f>
              <c:strCache>
                <c:ptCount val="1"/>
                <c:pt idx="0">
                  <c:v>소기업</c:v>
                </c:pt>
              </c:strCache>
            </c:strRef>
          </c:tx>
          <c:spPr>
            <a:solidFill>
              <a:schemeClr val="accent2"/>
            </a:solidFill>
            <a:ln w="9525">
              <a:noFill/>
            </a:ln>
            <a:effectLst/>
          </c:spPr>
          <c:invertIfNegative val="0"/>
          <c:cat>
            <c:strRef>
              <c:f>Sheet1!$B$2:$B$8</c:f>
              <c:strCache>
                <c:ptCount val="7"/>
                <c:pt idx="0">
                  <c:v>중견기업 (점)</c:v>
                </c:pt>
                <c:pt idx="1">
                  <c:v>중소기업 (점)</c:v>
                </c:pt>
                <c:pt idx="2">
                  <c:v>국공립 연구기관(정부출연/투자기관 포함) (점)</c:v>
                </c:pt>
                <c:pt idx="3">
                  <c:v>대학(대학부설 연구소,교수 등) (점)</c:v>
                </c:pt>
                <c:pt idx="4">
                  <c:v>외국기업 및 기관(대학, 연구소 등) (점)</c:v>
                </c:pt>
                <c:pt idx="5">
                  <c:v>민간 연구기관(협회등이 설립한 기관 포함) (점)</c:v>
                </c:pt>
                <c:pt idx="6">
                  <c:v>대기업 (점)</c:v>
                </c:pt>
              </c:strCache>
            </c:strRef>
          </c:cat>
          <c:val>
            <c:numRef>
              <c:f>Sheet1!$D$2:$D$8</c:f>
              <c:numCache>
                <c:formatCode>#,##0.0</c:formatCode>
                <c:ptCount val="7"/>
                <c:pt idx="0">
                  <c:v>89.9</c:v>
                </c:pt>
                <c:pt idx="1">
                  <c:v>83.7</c:v>
                </c:pt>
                <c:pt idx="2">
                  <c:v>82.4</c:v>
                </c:pt>
                <c:pt idx="3">
                  <c:v>82.3</c:v>
                </c:pt>
                <c:pt idx="4">
                  <c:v>80.599999999999994</c:v>
                </c:pt>
                <c:pt idx="5">
                  <c:v>73.099999999999994</c:v>
                </c:pt>
                <c:pt idx="6">
                  <c:v>66.5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F65-468D-B89D-7DDE01C1C2A5}"/>
            </c:ext>
          </c:extLst>
        </c:ser>
        <c:ser>
          <c:idx val="2"/>
          <c:order val="2"/>
          <c:tx>
            <c:strRef>
              <c:f>Sheet1!$E$1</c:f>
              <c:strCache>
                <c:ptCount val="1"/>
                <c:pt idx="0">
                  <c:v>중기업</c:v>
                </c:pt>
              </c:strCache>
            </c:strRef>
          </c:tx>
          <c:spPr>
            <a:solidFill>
              <a:schemeClr val="accent3"/>
            </a:solidFill>
            <a:ln w="9525">
              <a:noFill/>
            </a:ln>
            <a:effectLst/>
          </c:spPr>
          <c:invertIfNegative val="0"/>
          <c:cat>
            <c:strRef>
              <c:f>Sheet1!$B$2:$B$8</c:f>
              <c:strCache>
                <c:ptCount val="7"/>
                <c:pt idx="0">
                  <c:v>중견기업 (점)</c:v>
                </c:pt>
                <c:pt idx="1">
                  <c:v>중소기업 (점)</c:v>
                </c:pt>
                <c:pt idx="2">
                  <c:v>국공립 연구기관(정부출연/투자기관 포함) (점)</c:v>
                </c:pt>
                <c:pt idx="3">
                  <c:v>대학(대학부설 연구소,교수 등) (점)</c:v>
                </c:pt>
                <c:pt idx="4">
                  <c:v>외국기업 및 기관(대학, 연구소 등) (점)</c:v>
                </c:pt>
                <c:pt idx="5">
                  <c:v>민간 연구기관(협회등이 설립한 기관 포함) (점)</c:v>
                </c:pt>
                <c:pt idx="6">
                  <c:v>대기업 (점)</c:v>
                </c:pt>
              </c:strCache>
            </c:strRef>
          </c:cat>
          <c:val>
            <c:numRef>
              <c:f>Sheet1!$E$2:$E$8</c:f>
              <c:numCache>
                <c:formatCode>#,##0.0</c:formatCode>
                <c:ptCount val="7"/>
                <c:pt idx="0">
                  <c:v>92.4</c:v>
                </c:pt>
                <c:pt idx="1">
                  <c:v>92.3</c:v>
                </c:pt>
                <c:pt idx="2">
                  <c:v>85.3</c:v>
                </c:pt>
                <c:pt idx="3">
                  <c:v>82.7</c:v>
                </c:pt>
                <c:pt idx="4">
                  <c:v>74.2</c:v>
                </c:pt>
                <c:pt idx="5">
                  <c:v>82.8</c:v>
                </c:pt>
                <c:pt idx="6">
                  <c:v>75.5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F65-468D-B89D-7DDE01C1C2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794298112"/>
        <c:axId val="794294368"/>
      </c:barChart>
      <c:catAx>
        <c:axId val="7942981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-1080000" vert="horz"/>
          <a:lstStyle/>
          <a:p>
            <a:pPr>
              <a:defRPr/>
            </a:pPr>
            <a:endParaRPr lang="ko-KR"/>
          </a:p>
        </c:txPr>
        <c:crossAx val="794294368"/>
        <c:crosses val="autoZero"/>
        <c:auto val="1"/>
        <c:lblAlgn val="ctr"/>
        <c:lblOffset val="100"/>
        <c:tickMarkSkip val="1"/>
        <c:noMultiLvlLbl val="0"/>
      </c:catAx>
      <c:valAx>
        <c:axId val="7942943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none"/>
        <c:minorTickMark val="none"/>
        <c:tickLblPos val="nextTo"/>
        <c:spPr>
          <a:noFill/>
          <a:ln w="9525">
            <a:noFill/>
          </a:ln>
          <a:effectLst/>
        </c:spPr>
        <c:txPr>
          <a:bodyPr rot="0" vert="horz" wrap="none" lIns="0" tIns="0" rIns="0" bIns="0" anchor="ctr" anchorCtr="1"/>
          <a:lstStyle/>
          <a:p>
            <a:pPr algn="l">
              <a:defRPr sz="900" b="0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endParaRPr lang="ko-KR"/>
          </a:p>
        </c:txPr>
        <c:crossAx val="794298112"/>
        <c:crosses val="autoZero"/>
        <c:crossBetween val="between"/>
      </c:valAx>
      <c:spPr>
        <a:noFill/>
        <a:ln w="9525" cap="flat" cmpd="sng" algn="ctr">
          <a:noFill/>
          <a:prstDash val="solid"/>
          <a:round/>
          <a:headEnd w="med" len="med"/>
          <a:tailEnd w="med" len="med"/>
        </a:ln>
      </c:spPr>
    </c:plotArea>
    <c:legend>
      <c:legendPos val="b"/>
      <c:layout>
        <c:manualLayout>
          <c:xMode val="edge"/>
          <c:yMode val="edge"/>
          <c:x val="0.4071796015523147"/>
          <c:y val="0.89212518838229216"/>
          <c:w val="0.18564068012730056"/>
          <c:h val="4.9564575361771619E-2"/>
        </c:manualLayout>
      </c:layout>
      <c:overlay val="0"/>
      <c:spPr>
        <a:noFill/>
        <a:ln w="9525">
          <a:noFill/>
        </a:ln>
        <a:effectLst/>
      </c:spPr>
      <c:txPr>
        <a:bodyPr rot="0" vert="horz" wrap="none" lIns="0" tIns="0" rIns="0" bIns="0" anchor="ctr" anchorCtr="1"/>
        <a:lstStyle/>
        <a:p>
          <a:pPr algn="l">
            <a:defRPr sz="900" b="0" i="0" u="none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ea"/>
            </a:defRPr>
          </a:pPr>
          <a:endParaRPr lang="ko-KR"/>
        </a:p>
      </c:txPr>
    </c:legend>
    <c:plotVisOnly val="0"/>
    <c:dispBlanksAs val="gap"/>
    <c:showDLblsOverMax val="0"/>
  </c:chart>
  <c:txPr>
    <a:bodyPr rot="0" vert="horz" wrap="none" lIns="0" tIns="0" rIns="0" bIns="0" anchor="ctr" anchorCtr="1"/>
    <a:lstStyle/>
    <a:p>
      <a:pPr algn="l">
        <a:defRPr b="0" i="0" u="none"/>
      </a:pPr>
      <a:endParaRPr lang="ko-KR"/>
    </a:p>
  </c:txPr>
  <c:externalData r:id="rId1">
    <c:autoUpdate val="0"/>
  </c:externalData>
  <c:extLst>
    <c:ext uri="CC8EB2C9-7E31-499d-B8F2-F6CE61031016">
      <ho:hncChartStyle xmlns:ho="http://schemas.haansoft.com/office/8.0" layoutIndex="-1" colorIndex="-1" styleIndex="-1"/>
    </c:ext>
  </c:extLst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000"/>
              <a:t>기술개발 지원 선호형태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Sheet1!$F$11</c:f>
              <c:strCache>
                <c:ptCount val="1"/>
                <c:pt idx="0">
                  <c:v>소계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Sheet1!$G$10:$P$10</c:f>
              <c:strCache>
                <c:ptCount val="8"/>
                <c:pt idx="0">
                  <c:v>중소기업 단독개발 지원 (%)</c:v>
                </c:pt>
                <c:pt idx="1">
                  <c:v>중소기업-연구기관 공동개발 지원 (%)</c:v>
                </c:pt>
                <c:pt idx="2">
                  <c:v>중소기업-대학 공동개발 지원 (%)</c:v>
                </c:pt>
                <c:pt idx="3">
                  <c:v>중소기업-대학-연구기관 공동개발 지원 (%)</c:v>
                </c:pt>
                <c:pt idx="4">
                  <c:v>중소기업 단독개발 지원 (%)</c:v>
                </c:pt>
                <c:pt idx="5">
                  <c:v>중소기업-연구기관 공동개발 지원 (%)</c:v>
                </c:pt>
                <c:pt idx="6">
                  <c:v>중소기업-대학 공동개발 지원 (%)</c:v>
                </c:pt>
                <c:pt idx="7">
                  <c:v>중소기업-대학-연구기관 공동개발 지원 (%)</c:v>
                </c:pt>
              </c:strCache>
            </c:strRef>
          </c:cat>
          <c:val>
            <c:numRef>
              <c:f>Sheet1!$G$11:$P$11</c:f>
              <c:numCache>
                <c:formatCode>#,##0.0</c:formatCode>
                <c:ptCount val="8"/>
                <c:pt idx="0">
                  <c:v>56.1</c:v>
                </c:pt>
                <c:pt idx="1">
                  <c:v>29.7</c:v>
                </c:pt>
                <c:pt idx="2">
                  <c:v>8.6999999999999993</c:v>
                </c:pt>
                <c:pt idx="3">
                  <c:v>5.5</c:v>
                </c:pt>
                <c:pt idx="4">
                  <c:v>48.2</c:v>
                </c:pt>
                <c:pt idx="5">
                  <c:v>31.7</c:v>
                </c:pt>
                <c:pt idx="6">
                  <c:v>11.8</c:v>
                </c:pt>
                <c:pt idx="7">
                  <c:v>8.3000000000000007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943-4380-B0F4-27574C6BC936}"/>
            </c:ext>
          </c:extLst>
        </c:ser>
        <c:ser>
          <c:idx val="1"/>
          <c:order val="1"/>
          <c:tx>
            <c:strRef>
              <c:f>Sheet1!$F$12</c:f>
              <c:strCache>
                <c:ptCount val="1"/>
                <c:pt idx="0">
                  <c:v>소기업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Sheet1!$G$10:$P$10</c:f>
              <c:strCache>
                <c:ptCount val="8"/>
                <c:pt idx="0">
                  <c:v>중소기업 단독개발 지원 (%)</c:v>
                </c:pt>
                <c:pt idx="1">
                  <c:v>중소기업-연구기관 공동개발 지원 (%)</c:v>
                </c:pt>
                <c:pt idx="2">
                  <c:v>중소기업-대학 공동개발 지원 (%)</c:v>
                </c:pt>
                <c:pt idx="3">
                  <c:v>중소기업-대학-연구기관 공동개발 지원 (%)</c:v>
                </c:pt>
                <c:pt idx="4">
                  <c:v>중소기업 단독개발 지원 (%)</c:v>
                </c:pt>
                <c:pt idx="5">
                  <c:v>중소기업-연구기관 공동개발 지원 (%)</c:v>
                </c:pt>
                <c:pt idx="6">
                  <c:v>중소기업-대학 공동개발 지원 (%)</c:v>
                </c:pt>
                <c:pt idx="7">
                  <c:v>중소기업-대학-연구기관 공동개발 지원 (%)</c:v>
                </c:pt>
              </c:strCache>
            </c:strRef>
          </c:cat>
          <c:val>
            <c:numRef>
              <c:f>Sheet1!$G$12:$P$12</c:f>
              <c:numCache>
                <c:formatCode>#,##0.0</c:formatCode>
                <c:ptCount val="8"/>
                <c:pt idx="0">
                  <c:v>57.3</c:v>
                </c:pt>
                <c:pt idx="1">
                  <c:v>29.3</c:v>
                </c:pt>
                <c:pt idx="2">
                  <c:v>8.5</c:v>
                </c:pt>
                <c:pt idx="3">
                  <c:v>4.9000000000000004</c:v>
                </c:pt>
                <c:pt idx="4">
                  <c:v>47.6</c:v>
                </c:pt>
                <c:pt idx="5">
                  <c:v>32.6</c:v>
                </c:pt>
                <c:pt idx="6">
                  <c:v>11.8</c:v>
                </c:pt>
                <c:pt idx="7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943-4380-B0F4-27574C6BC936}"/>
            </c:ext>
          </c:extLst>
        </c:ser>
        <c:ser>
          <c:idx val="2"/>
          <c:order val="2"/>
          <c:tx>
            <c:strRef>
              <c:f>Sheet1!$F$13</c:f>
              <c:strCache>
                <c:ptCount val="1"/>
                <c:pt idx="0">
                  <c:v>중기업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Sheet1!$G$10:$P$10</c:f>
              <c:strCache>
                <c:ptCount val="8"/>
                <c:pt idx="0">
                  <c:v>중소기업 단독개발 지원 (%)</c:v>
                </c:pt>
                <c:pt idx="1">
                  <c:v>중소기업-연구기관 공동개발 지원 (%)</c:v>
                </c:pt>
                <c:pt idx="2">
                  <c:v>중소기업-대학 공동개발 지원 (%)</c:v>
                </c:pt>
                <c:pt idx="3">
                  <c:v>중소기업-대학-연구기관 공동개발 지원 (%)</c:v>
                </c:pt>
                <c:pt idx="4">
                  <c:v>중소기업 단독개발 지원 (%)</c:v>
                </c:pt>
                <c:pt idx="5">
                  <c:v>중소기업-연구기관 공동개발 지원 (%)</c:v>
                </c:pt>
                <c:pt idx="6">
                  <c:v>중소기업-대학 공동개발 지원 (%)</c:v>
                </c:pt>
                <c:pt idx="7">
                  <c:v>중소기업-대학-연구기관 공동개발 지원 (%)</c:v>
                </c:pt>
              </c:strCache>
            </c:strRef>
          </c:cat>
          <c:val>
            <c:numRef>
              <c:f>Sheet1!$G$13:$P$13</c:f>
              <c:numCache>
                <c:formatCode>#,##0.0</c:formatCode>
                <c:ptCount val="8"/>
                <c:pt idx="0">
                  <c:v>52.9</c:v>
                </c:pt>
                <c:pt idx="1">
                  <c:v>30.9</c:v>
                </c:pt>
                <c:pt idx="2">
                  <c:v>9.3000000000000007</c:v>
                </c:pt>
                <c:pt idx="3">
                  <c:v>6.9</c:v>
                </c:pt>
                <c:pt idx="4">
                  <c:v>49.9</c:v>
                </c:pt>
                <c:pt idx="5">
                  <c:v>29.2</c:v>
                </c:pt>
                <c:pt idx="6">
                  <c:v>11.9</c:v>
                </c:pt>
                <c:pt idx="7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943-4380-B0F4-27574C6BC93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57920719"/>
        <c:axId val="557931119"/>
      </c:barChart>
      <c:catAx>
        <c:axId val="55792071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1080000" spcFirstLastPara="1" vertOverflow="ellipsis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557931119"/>
        <c:crosses val="autoZero"/>
        <c:auto val="1"/>
        <c:lblAlgn val="ctr"/>
        <c:lblOffset val="100"/>
        <c:noMultiLvlLbl val="0"/>
      </c:catAx>
      <c:valAx>
        <c:axId val="557931119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55792071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0450605907056214"/>
          <c:y val="0.91363228352197123"/>
          <c:w val="0.1909878818588758"/>
          <c:h val="5.164739278619206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000" dirty="0"/>
              <a:t>업종별 선호 형태</a:t>
            </a:r>
          </a:p>
        </c:rich>
      </c:tx>
      <c:layout>
        <c:manualLayout>
          <c:xMode val="edge"/>
          <c:yMode val="edge"/>
          <c:x val="0.43540620968561983"/>
          <c:y val="4.025815940963152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데이터!$A$6</c:f>
              <c:strCache>
                <c:ptCount val="1"/>
                <c:pt idx="0">
                  <c:v>제조업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(데이터!$E$2:$H$2,데이터!$J$2:$M$2)</c:f>
              <c:strCache>
                <c:ptCount val="8"/>
                <c:pt idx="0">
                  <c:v>중소기업 단독개발 지원 (%)</c:v>
                </c:pt>
                <c:pt idx="1">
                  <c:v>중소기업-연구기관 공동개발 지원 (%)</c:v>
                </c:pt>
                <c:pt idx="2">
                  <c:v>중소기업-대학 공동개발 지원 (%)</c:v>
                </c:pt>
                <c:pt idx="3">
                  <c:v>중소기업-대학-연구기관 공동개발 지원 (%)</c:v>
                </c:pt>
                <c:pt idx="4">
                  <c:v>중소기업 단독개발 지원 (%)</c:v>
                </c:pt>
                <c:pt idx="5">
                  <c:v>중소기업-연구기관 공동개발 지원 (%)</c:v>
                </c:pt>
                <c:pt idx="6">
                  <c:v>중소기업-대학 공동개발 지원 (%)</c:v>
                </c:pt>
                <c:pt idx="7">
                  <c:v>중소기업-대학-연구기관 공동개발 지원 (%)</c:v>
                </c:pt>
              </c:strCache>
            </c:strRef>
          </c:cat>
          <c:val>
            <c:numRef>
              <c:f>(데이터!$E$6:$H$6,데이터!$J$6:$M$6)</c:f>
              <c:numCache>
                <c:formatCode>#,##0.0</c:formatCode>
                <c:ptCount val="8"/>
                <c:pt idx="0">
                  <c:v>57.3</c:v>
                </c:pt>
                <c:pt idx="1">
                  <c:v>30.7</c:v>
                </c:pt>
                <c:pt idx="2">
                  <c:v>8.1999999999999993</c:v>
                </c:pt>
                <c:pt idx="3">
                  <c:v>3.8</c:v>
                </c:pt>
                <c:pt idx="4">
                  <c:v>43.8</c:v>
                </c:pt>
                <c:pt idx="5">
                  <c:v>33.700000000000003</c:v>
                </c:pt>
                <c:pt idx="6">
                  <c:v>13.1</c:v>
                </c:pt>
                <c:pt idx="7">
                  <c:v>9.5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A29-4055-A030-49B5031DE038}"/>
            </c:ext>
          </c:extLst>
        </c:ser>
        <c:ser>
          <c:idx val="1"/>
          <c:order val="1"/>
          <c:tx>
            <c:strRef>
              <c:f>데이터!$A$60</c:f>
              <c:strCache>
                <c:ptCount val="1"/>
                <c:pt idx="0">
                  <c:v>건설업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(데이터!$E$2:$H$2,데이터!$J$2:$M$2)</c:f>
              <c:strCache>
                <c:ptCount val="8"/>
                <c:pt idx="0">
                  <c:v>중소기업 단독개발 지원 (%)</c:v>
                </c:pt>
                <c:pt idx="1">
                  <c:v>중소기업-연구기관 공동개발 지원 (%)</c:v>
                </c:pt>
                <c:pt idx="2">
                  <c:v>중소기업-대학 공동개발 지원 (%)</c:v>
                </c:pt>
                <c:pt idx="3">
                  <c:v>중소기업-대학-연구기관 공동개발 지원 (%)</c:v>
                </c:pt>
                <c:pt idx="4">
                  <c:v>중소기업 단독개발 지원 (%)</c:v>
                </c:pt>
                <c:pt idx="5">
                  <c:v>중소기업-연구기관 공동개발 지원 (%)</c:v>
                </c:pt>
                <c:pt idx="6">
                  <c:v>중소기업-대학 공동개발 지원 (%)</c:v>
                </c:pt>
                <c:pt idx="7">
                  <c:v>중소기업-대학-연구기관 공동개발 지원 (%)</c:v>
                </c:pt>
              </c:strCache>
            </c:strRef>
          </c:cat>
          <c:val>
            <c:numRef>
              <c:f>(데이터!$E$60:$H$60,데이터!$J$60:$M$60)</c:f>
              <c:numCache>
                <c:formatCode>#,##0.0</c:formatCode>
                <c:ptCount val="8"/>
                <c:pt idx="0">
                  <c:v>52.5</c:v>
                </c:pt>
                <c:pt idx="1">
                  <c:v>39.799999999999997</c:v>
                </c:pt>
                <c:pt idx="2">
                  <c:v>3.9</c:v>
                </c:pt>
                <c:pt idx="3">
                  <c:v>3.8</c:v>
                </c:pt>
                <c:pt idx="4">
                  <c:v>42.7</c:v>
                </c:pt>
                <c:pt idx="5">
                  <c:v>38</c:v>
                </c:pt>
                <c:pt idx="6">
                  <c:v>17</c:v>
                </c:pt>
                <c:pt idx="7">
                  <c:v>2.2999999999999998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A29-4055-A030-49B5031DE038}"/>
            </c:ext>
          </c:extLst>
        </c:ser>
        <c:ser>
          <c:idx val="2"/>
          <c:order val="2"/>
          <c:tx>
            <c:strRef>
              <c:f>데이터!$A$66</c:f>
              <c:strCache>
                <c:ptCount val="1"/>
                <c:pt idx="0">
                  <c:v>도매및소매업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(데이터!$E$2:$H$2,데이터!$J$2:$M$2)</c:f>
              <c:strCache>
                <c:ptCount val="8"/>
                <c:pt idx="0">
                  <c:v>중소기업 단독개발 지원 (%)</c:v>
                </c:pt>
                <c:pt idx="1">
                  <c:v>중소기업-연구기관 공동개발 지원 (%)</c:v>
                </c:pt>
                <c:pt idx="2">
                  <c:v>중소기업-대학 공동개발 지원 (%)</c:v>
                </c:pt>
                <c:pt idx="3">
                  <c:v>중소기업-대학-연구기관 공동개발 지원 (%)</c:v>
                </c:pt>
                <c:pt idx="4">
                  <c:v>중소기업 단독개발 지원 (%)</c:v>
                </c:pt>
                <c:pt idx="5">
                  <c:v>중소기업-연구기관 공동개발 지원 (%)</c:v>
                </c:pt>
                <c:pt idx="6">
                  <c:v>중소기업-대학 공동개발 지원 (%)</c:v>
                </c:pt>
                <c:pt idx="7">
                  <c:v>중소기업-대학-연구기관 공동개발 지원 (%)</c:v>
                </c:pt>
              </c:strCache>
            </c:strRef>
          </c:cat>
          <c:val>
            <c:numRef>
              <c:f>(데이터!$E$66:$H$66,데이터!$J$66:$M$66)</c:f>
              <c:numCache>
                <c:formatCode>#,##0.0</c:formatCode>
                <c:ptCount val="8"/>
                <c:pt idx="0">
                  <c:v>52.5</c:v>
                </c:pt>
                <c:pt idx="1">
                  <c:v>33.799999999999997</c:v>
                </c:pt>
                <c:pt idx="2">
                  <c:v>6.9</c:v>
                </c:pt>
                <c:pt idx="3">
                  <c:v>6.8</c:v>
                </c:pt>
                <c:pt idx="4">
                  <c:v>56.3</c:v>
                </c:pt>
                <c:pt idx="5">
                  <c:v>25</c:v>
                </c:pt>
                <c:pt idx="6">
                  <c:v>10</c:v>
                </c:pt>
                <c:pt idx="7">
                  <c:v>8.8000000000000007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A29-4055-A030-49B5031DE038}"/>
            </c:ext>
          </c:extLst>
        </c:ser>
        <c:ser>
          <c:idx val="3"/>
          <c:order val="3"/>
          <c:tx>
            <c:strRef>
              <c:f>데이터!$A$72</c:f>
              <c:strCache>
                <c:ptCount val="1"/>
                <c:pt idx="0">
                  <c:v>정보통신업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(데이터!$E$2:$H$2,데이터!$J$2:$M$2)</c:f>
              <c:strCache>
                <c:ptCount val="8"/>
                <c:pt idx="0">
                  <c:v>중소기업 단독개발 지원 (%)</c:v>
                </c:pt>
                <c:pt idx="1">
                  <c:v>중소기업-연구기관 공동개발 지원 (%)</c:v>
                </c:pt>
                <c:pt idx="2">
                  <c:v>중소기업-대학 공동개발 지원 (%)</c:v>
                </c:pt>
                <c:pt idx="3">
                  <c:v>중소기업-대학-연구기관 공동개발 지원 (%)</c:v>
                </c:pt>
                <c:pt idx="4">
                  <c:v>중소기업 단독개발 지원 (%)</c:v>
                </c:pt>
                <c:pt idx="5">
                  <c:v>중소기업-연구기관 공동개발 지원 (%)</c:v>
                </c:pt>
                <c:pt idx="6">
                  <c:v>중소기업-대학 공동개발 지원 (%)</c:v>
                </c:pt>
                <c:pt idx="7">
                  <c:v>중소기업-대학-연구기관 공동개발 지원 (%)</c:v>
                </c:pt>
              </c:strCache>
            </c:strRef>
          </c:cat>
          <c:val>
            <c:numRef>
              <c:f>(데이터!$E$72:$H$72,데이터!$J$72:$M$72)</c:f>
              <c:numCache>
                <c:formatCode>#,##0.0</c:formatCode>
                <c:ptCount val="8"/>
                <c:pt idx="0">
                  <c:v>58.6</c:v>
                </c:pt>
                <c:pt idx="1">
                  <c:v>15.6</c:v>
                </c:pt>
                <c:pt idx="2">
                  <c:v>7.9</c:v>
                </c:pt>
                <c:pt idx="3">
                  <c:v>17.899999999999999</c:v>
                </c:pt>
                <c:pt idx="4">
                  <c:v>66.5</c:v>
                </c:pt>
                <c:pt idx="5">
                  <c:v>24.2</c:v>
                </c:pt>
                <c:pt idx="6">
                  <c:v>5.2</c:v>
                </c:pt>
                <c:pt idx="7">
                  <c:v>4.0999999999999996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A29-4055-A030-49B5031DE038}"/>
            </c:ext>
          </c:extLst>
        </c:ser>
        <c:ser>
          <c:idx val="4"/>
          <c:order val="4"/>
          <c:tx>
            <c:strRef>
              <c:f>데이터!$A$78</c:f>
              <c:strCache>
                <c:ptCount val="1"/>
                <c:pt idx="0">
                  <c:v>전문,과학및기술서비스업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(데이터!$E$2:$H$2,데이터!$J$2:$M$2)</c:f>
              <c:strCache>
                <c:ptCount val="8"/>
                <c:pt idx="0">
                  <c:v>중소기업 단독개발 지원 (%)</c:v>
                </c:pt>
                <c:pt idx="1">
                  <c:v>중소기업-연구기관 공동개발 지원 (%)</c:v>
                </c:pt>
                <c:pt idx="2">
                  <c:v>중소기업-대학 공동개발 지원 (%)</c:v>
                </c:pt>
                <c:pt idx="3">
                  <c:v>중소기업-대학-연구기관 공동개발 지원 (%)</c:v>
                </c:pt>
                <c:pt idx="4">
                  <c:v>중소기업 단독개발 지원 (%)</c:v>
                </c:pt>
                <c:pt idx="5">
                  <c:v>중소기업-연구기관 공동개발 지원 (%)</c:v>
                </c:pt>
                <c:pt idx="6">
                  <c:v>중소기업-대학 공동개발 지원 (%)</c:v>
                </c:pt>
                <c:pt idx="7">
                  <c:v>중소기업-대학-연구기관 공동개발 지원 (%)</c:v>
                </c:pt>
              </c:strCache>
            </c:strRef>
          </c:cat>
          <c:val>
            <c:numRef>
              <c:f>(데이터!$E$78:$H$78,데이터!$J$78:$M$78)</c:f>
              <c:numCache>
                <c:formatCode>#,##0.0</c:formatCode>
                <c:ptCount val="8"/>
                <c:pt idx="0">
                  <c:v>51.7</c:v>
                </c:pt>
                <c:pt idx="1">
                  <c:v>18.7</c:v>
                </c:pt>
                <c:pt idx="2">
                  <c:v>24.3</c:v>
                </c:pt>
                <c:pt idx="3">
                  <c:v>5.3</c:v>
                </c:pt>
                <c:pt idx="4">
                  <c:v>48.1</c:v>
                </c:pt>
                <c:pt idx="5">
                  <c:v>33.6</c:v>
                </c:pt>
                <c:pt idx="6">
                  <c:v>8.9</c:v>
                </c:pt>
                <c:pt idx="7">
                  <c:v>9.3000000000000007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A29-4055-A030-49B5031DE03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33728976"/>
        <c:axId val="1833732720"/>
      </c:barChart>
      <c:catAx>
        <c:axId val="18337289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1200000" spcFirstLastPara="1" vertOverflow="ellipsis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833732720"/>
        <c:crosses val="autoZero"/>
        <c:auto val="1"/>
        <c:lblAlgn val="ctr"/>
        <c:lblOffset val="100"/>
        <c:noMultiLvlLbl val="0"/>
      </c:catAx>
      <c:valAx>
        <c:axId val="18337327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8337289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 wrap="none" lIns="0" tIns="0" rIns="0" bIns="0" anchor="ctr" anchorCtr="1"/>
          <a:lstStyle/>
          <a:p>
            <a:pPr algn="l">
              <a:defRPr sz="1000" b="0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r>
              <a:rPr lang="ko-KR" altLang="en-US" sz="1000" b="0" i="0" u="none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rPr>
              <a:t>외부 공동 위탁 기술개발 애로사항</a:t>
            </a:r>
            <a:r>
              <a:rPr lang="en-US" altLang="ko-KR" sz="1000" b="0" i="0" u="none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rPr>
              <a:t>(2022)</a:t>
            </a:r>
            <a:endParaRPr lang="ko-KR" altLang="en-US" dirty="0"/>
          </a:p>
        </c:rich>
      </c:tx>
      <c:layout>
        <c:manualLayout>
          <c:xMode val="edge"/>
          <c:yMode val="edge"/>
          <c:x val="0.3768702303892405"/>
          <c:y val="6.4186056818580972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140535626813919"/>
          <c:y val="0.13254794052501731"/>
          <c:w val="0.92635986634726708"/>
          <c:h val="0.549047310392773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'[외부_공동_·_위탁_기술개발_애로사항_복수응답__20240620140421(그래프).xlsx]Sheet1'!$I$55</c:f>
              <c:strCache>
                <c:ptCount val="1"/>
                <c:pt idx="0">
                  <c:v>소계</c:v>
                </c:pt>
              </c:strCache>
            </c:strRef>
          </c:tx>
          <c:spPr>
            <a:solidFill>
              <a:schemeClr val="accent1"/>
            </a:solidFill>
            <a:ln w="9525">
              <a:noFill/>
            </a:ln>
            <a:effectLst/>
          </c:spPr>
          <c:invertIfNegative val="0"/>
          <c:cat>
            <c:strRef>
              <c:f>'[외부_공동_·_위탁_기술개발_애로사항_복수응답__20240620140421(그래프).xlsx]Sheet1'!$H$56:$H$63</c:f>
              <c:strCache>
                <c:ptCount val="8"/>
                <c:pt idx="0">
                  <c:v>자체개발 대비 높은 개발비용</c:v>
                </c:pt>
                <c:pt idx="1">
                  <c:v>적합한 기술협력 파트너 부족</c:v>
                </c:pt>
                <c:pt idx="2">
                  <c:v>기술협력 파트너와 의사소통 어려움</c:v>
                </c:pt>
                <c:pt idx="3">
                  <c:v>관련정보 부족</c:v>
                </c:pt>
                <c:pt idx="4">
                  <c:v>기술개발 기간 지나치게 장기화</c:v>
                </c:pt>
                <c:pt idx="5">
                  <c:v>기술정보 유출(우려)</c:v>
                </c:pt>
                <c:pt idx="6">
                  <c:v>지식재산권 관련 법적 분쟁 발생</c:v>
                </c:pt>
                <c:pt idx="7">
                  <c:v>기타</c:v>
                </c:pt>
              </c:strCache>
            </c:strRef>
          </c:cat>
          <c:val>
            <c:numRef>
              <c:f>'[외부_공동_·_위탁_기술개발_애로사항_복수응답__20240620140421(그래프).xlsx]Sheet1'!$I$56:$I$63</c:f>
              <c:numCache>
                <c:formatCode>#,##0.0</c:formatCode>
                <c:ptCount val="8"/>
                <c:pt idx="0">
                  <c:v>28.7</c:v>
                </c:pt>
                <c:pt idx="1">
                  <c:v>19</c:v>
                </c:pt>
                <c:pt idx="2">
                  <c:v>16.2</c:v>
                </c:pt>
                <c:pt idx="3">
                  <c:v>13.3</c:v>
                </c:pt>
                <c:pt idx="4">
                  <c:v>11.3</c:v>
                </c:pt>
                <c:pt idx="5">
                  <c:v>6.7</c:v>
                </c:pt>
                <c:pt idx="6">
                  <c:v>3.4</c:v>
                </c:pt>
                <c:pt idx="7">
                  <c:v>1.5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630-4916-8D2C-A5973A5420F3}"/>
            </c:ext>
          </c:extLst>
        </c:ser>
        <c:ser>
          <c:idx val="1"/>
          <c:order val="1"/>
          <c:tx>
            <c:strRef>
              <c:f>'[외부_공동_·_위탁_기술개발_애로사항_복수응답__20240620140421(그래프).xlsx]Sheet1'!$J$55</c:f>
              <c:strCache>
                <c:ptCount val="1"/>
                <c:pt idx="0">
                  <c:v>소기업</c:v>
                </c:pt>
              </c:strCache>
            </c:strRef>
          </c:tx>
          <c:spPr>
            <a:solidFill>
              <a:schemeClr val="accent2"/>
            </a:solidFill>
            <a:ln w="9525">
              <a:noFill/>
            </a:ln>
            <a:effectLst/>
          </c:spPr>
          <c:invertIfNegative val="0"/>
          <c:cat>
            <c:strRef>
              <c:f>'[외부_공동_·_위탁_기술개발_애로사항_복수응답__20240620140421(그래프).xlsx]Sheet1'!$H$56:$H$63</c:f>
              <c:strCache>
                <c:ptCount val="8"/>
                <c:pt idx="0">
                  <c:v>자체개발 대비 높은 개발비용</c:v>
                </c:pt>
                <c:pt idx="1">
                  <c:v>적합한 기술협력 파트너 부족</c:v>
                </c:pt>
                <c:pt idx="2">
                  <c:v>기술협력 파트너와 의사소통 어려움</c:v>
                </c:pt>
                <c:pt idx="3">
                  <c:v>관련정보 부족</c:v>
                </c:pt>
                <c:pt idx="4">
                  <c:v>기술개발 기간 지나치게 장기화</c:v>
                </c:pt>
                <c:pt idx="5">
                  <c:v>기술정보 유출(우려)</c:v>
                </c:pt>
                <c:pt idx="6">
                  <c:v>지식재산권 관련 법적 분쟁 발생</c:v>
                </c:pt>
                <c:pt idx="7">
                  <c:v>기타</c:v>
                </c:pt>
              </c:strCache>
            </c:strRef>
          </c:cat>
          <c:val>
            <c:numRef>
              <c:f>'[외부_공동_·_위탁_기술개발_애로사항_복수응답__20240620140421(그래프).xlsx]Sheet1'!$J$56:$J$63</c:f>
              <c:numCache>
                <c:formatCode>#,##0.0</c:formatCode>
                <c:ptCount val="8"/>
                <c:pt idx="0">
                  <c:v>29.9</c:v>
                </c:pt>
                <c:pt idx="1">
                  <c:v>17.100000000000001</c:v>
                </c:pt>
                <c:pt idx="2">
                  <c:v>15</c:v>
                </c:pt>
                <c:pt idx="3">
                  <c:v>14.6</c:v>
                </c:pt>
                <c:pt idx="4">
                  <c:v>11.7</c:v>
                </c:pt>
                <c:pt idx="5">
                  <c:v>6.4</c:v>
                </c:pt>
                <c:pt idx="6">
                  <c:v>4.2</c:v>
                </c:pt>
                <c:pt idx="7">
                  <c:v>1.1000000000000001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630-4916-8D2C-A5973A5420F3}"/>
            </c:ext>
          </c:extLst>
        </c:ser>
        <c:ser>
          <c:idx val="2"/>
          <c:order val="2"/>
          <c:tx>
            <c:strRef>
              <c:f>'[외부_공동_·_위탁_기술개발_애로사항_복수응답__20240620140421(그래프).xlsx]Sheet1'!$K$55</c:f>
              <c:strCache>
                <c:ptCount val="1"/>
                <c:pt idx="0">
                  <c:v>중기업</c:v>
                </c:pt>
              </c:strCache>
            </c:strRef>
          </c:tx>
          <c:spPr>
            <a:solidFill>
              <a:schemeClr val="accent3"/>
            </a:solidFill>
            <a:ln w="9525">
              <a:noFill/>
            </a:ln>
            <a:effectLst/>
          </c:spPr>
          <c:invertIfNegative val="0"/>
          <c:cat>
            <c:strRef>
              <c:f>'[외부_공동_·_위탁_기술개발_애로사항_복수응답__20240620140421(그래프).xlsx]Sheet1'!$H$56:$H$63</c:f>
              <c:strCache>
                <c:ptCount val="8"/>
                <c:pt idx="0">
                  <c:v>자체개발 대비 높은 개발비용</c:v>
                </c:pt>
                <c:pt idx="1">
                  <c:v>적합한 기술협력 파트너 부족</c:v>
                </c:pt>
                <c:pt idx="2">
                  <c:v>기술협력 파트너와 의사소통 어려움</c:v>
                </c:pt>
                <c:pt idx="3">
                  <c:v>관련정보 부족</c:v>
                </c:pt>
                <c:pt idx="4">
                  <c:v>기술개발 기간 지나치게 장기화</c:v>
                </c:pt>
                <c:pt idx="5">
                  <c:v>기술정보 유출(우려)</c:v>
                </c:pt>
                <c:pt idx="6">
                  <c:v>지식재산권 관련 법적 분쟁 발생</c:v>
                </c:pt>
                <c:pt idx="7">
                  <c:v>기타</c:v>
                </c:pt>
              </c:strCache>
            </c:strRef>
          </c:cat>
          <c:val>
            <c:numRef>
              <c:f>'[외부_공동_·_위탁_기술개발_애로사항_복수응답__20240620140421(그래프).xlsx]Sheet1'!$K$56:$K$63</c:f>
              <c:numCache>
                <c:formatCode>#,##0.0</c:formatCode>
                <c:ptCount val="8"/>
                <c:pt idx="0">
                  <c:v>26.7</c:v>
                </c:pt>
                <c:pt idx="1">
                  <c:v>22.1</c:v>
                </c:pt>
                <c:pt idx="2">
                  <c:v>18.2</c:v>
                </c:pt>
                <c:pt idx="3">
                  <c:v>11.1</c:v>
                </c:pt>
                <c:pt idx="4">
                  <c:v>10.7</c:v>
                </c:pt>
                <c:pt idx="5">
                  <c:v>7.1</c:v>
                </c:pt>
                <c:pt idx="6">
                  <c:v>2.1</c:v>
                </c:pt>
                <c:pt idx="7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630-4916-8D2C-A5973A5420F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794298112"/>
        <c:axId val="794294368"/>
      </c:barChart>
      <c:catAx>
        <c:axId val="7942981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-1080000" vert="horz"/>
          <a:lstStyle/>
          <a:p>
            <a:pPr>
              <a:defRPr/>
            </a:pPr>
            <a:endParaRPr lang="ko-KR"/>
          </a:p>
        </c:txPr>
        <c:crossAx val="794294368"/>
        <c:crosses val="autoZero"/>
        <c:auto val="1"/>
        <c:lblAlgn val="ctr"/>
        <c:lblOffset val="100"/>
        <c:tickMarkSkip val="1"/>
        <c:noMultiLvlLbl val="0"/>
      </c:catAx>
      <c:valAx>
        <c:axId val="7942943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none"/>
        <c:minorTickMark val="none"/>
        <c:tickLblPos val="nextTo"/>
        <c:spPr>
          <a:noFill/>
          <a:ln w="9525">
            <a:noFill/>
          </a:ln>
          <a:effectLst/>
        </c:spPr>
        <c:txPr>
          <a:bodyPr rot="0" vert="horz" wrap="none" lIns="0" tIns="0" rIns="0" bIns="0" anchor="ctr" anchorCtr="1"/>
          <a:lstStyle/>
          <a:p>
            <a:pPr algn="l">
              <a:defRPr sz="900" b="0" i="0" u="none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ea"/>
              </a:defRPr>
            </a:pPr>
            <a:endParaRPr lang="ko-KR"/>
          </a:p>
        </c:txPr>
        <c:crossAx val="794298112"/>
        <c:crosses val="autoZero"/>
        <c:crossBetween val="between"/>
      </c:valAx>
      <c:spPr>
        <a:noFill/>
        <a:ln w="9525" cap="flat" cmpd="sng" algn="ctr">
          <a:noFill/>
          <a:prstDash val="solid"/>
          <a:round/>
          <a:headEnd w="med" len="med"/>
          <a:tailEnd w="med" len="med"/>
        </a:ln>
      </c:spPr>
    </c:plotArea>
    <c:legend>
      <c:legendPos val="b"/>
      <c:overlay val="0"/>
      <c:spPr>
        <a:noFill/>
        <a:ln w="9525">
          <a:noFill/>
        </a:ln>
        <a:effectLst/>
      </c:spPr>
      <c:txPr>
        <a:bodyPr rot="0" vert="horz" wrap="none" lIns="0" tIns="0" rIns="0" bIns="0" anchor="ctr" anchorCtr="1"/>
        <a:lstStyle/>
        <a:p>
          <a:pPr algn="l">
            <a:defRPr sz="900" b="0" i="0" u="none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ea"/>
              <a:sym typeface="+mn-ea"/>
            </a:defRPr>
          </a:pPr>
          <a:endParaRPr lang="ko-KR"/>
        </a:p>
      </c:txPr>
    </c:legend>
    <c:plotVisOnly val="0"/>
    <c:dispBlanksAs val="gap"/>
    <c:showDLblsOverMax val="0"/>
  </c:chart>
  <c:txPr>
    <a:bodyPr rot="0" vert="horz" wrap="none" lIns="0" tIns="0" rIns="0" bIns="0" anchor="ctr" anchorCtr="1"/>
    <a:lstStyle/>
    <a:p>
      <a:pPr algn="l">
        <a:defRPr b="0" i="0" u="none"/>
      </a:pPr>
      <a:endParaRPr lang="ko-KR"/>
    </a:p>
  </c:txPr>
  <c:extLst>
    <c:ext uri="CC8EB2C9-7E31-499d-B8F2-F6CE61031016">
      <ho:hncChartStyle xmlns:ho="http://schemas.haansoft.com/office/8.0" layoutIndex="-1" colorIndex="-1" styleIndex="-1"/>
    </c:ext>
  </c:extLst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000"/>
              <a:t>가장 필요한 개발기술 사업화지원제도</a:t>
            </a:r>
            <a:r>
              <a:rPr lang="en-US" altLang="ko-KR" sz="1000"/>
              <a:t>(2021,</a:t>
            </a:r>
            <a:r>
              <a:rPr lang="en-US" altLang="ko-KR" sz="1000" baseline="0"/>
              <a:t> 2022)</a:t>
            </a:r>
            <a:endParaRPr lang="ko-KR" altLang="en-US" sz="1000"/>
          </a:p>
        </c:rich>
      </c:tx>
      <c:layout>
        <c:manualLayout>
          <c:xMode val="edge"/>
          <c:yMode val="edge"/>
          <c:x val="0.34867943006900981"/>
          <c:y val="4.771030321566117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데이터!$C$3</c:f>
              <c:strCache>
                <c:ptCount val="1"/>
                <c:pt idx="0">
                  <c:v>소계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데이터!$D$2:$S$2</c:f>
              <c:strCache>
                <c:ptCount val="16"/>
                <c:pt idx="0">
                  <c:v>기술평가에 기반한 사업화 자금 지원</c:v>
                </c:pt>
                <c:pt idx="1">
                  <c:v>신기술 제품의 우선구매 지원</c:v>
                </c:pt>
                <c:pt idx="2">
                  <c:v>시장분석, 사업성 조사 등 컨설팅 지원</c:v>
                </c:pt>
                <c:pt idx="3">
                  <c:v>생산 · 양산에 필요한 전문인력 지원</c:v>
                </c:pt>
                <c:pt idx="4">
                  <c:v>마케팅 전문인력 양성 지원</c:v>
                </c:pt>
                <c:pt idx="5">
                  <c:v>상설전시 및 해외시장 개척 지원</c:v>
                </c:pt>
                <c:pt idx="6">
                  <c:v>국내외 표준규격, 기술 인증 지원</c:v>
                </c:pt>
                <c:pt idx="7">
                  <c:v>기타</c:v>
                </c:pt>
                <c:pt idx="8">
                  <c:v>기술평가에 기반한 사업화 자금 지원</c:v>
                </c:pt>
                <c:pt idx="9">
                  <c:v>신기술 제품의 우선구매 지원</c:v>
                </c:pt>
                <c:pt idx="10">
                  <c:v>시장분석, 사업성 조사 등 컨설팅 지원</c:v>
                </c:pt>
                <c:pt idx="11">
                  <c:v>생산 · 양산에 필요한 전문인력 지원</c:v>
                </c:pt>
                <c:pt idx="12">
                  <c:v>마케팅 전문인력 양성 지원</c:v>
                </c:pt>
                <c:pt idx="13">
                  <c:v>상설전시 및 해외시장 개척 지원</c:v>
                </c:pt>
                <c:pt idx="14">
                  <c:v>국내외 표준규격, 기술 인증 지원</c:v>
                </c:pt>
                <c:pt idx="15">
                  <c:v>기타</c:v>
                </c:pt>
              </c:strCache>
            </c:strRef>
          </c:cat>
          <c:val>
            <c:numRef>
              <c:f>데이터!$D$3:$S$3</c:f>
              <c:numCache>
                <c:formatCode>#,##0.0</c:formatCode>
                <c:ptCount val="16"/>
                <c:pt idx="0">
                  <c:v>34.9</c:v>
                </c:pt>
                <c:pt idx="1">
                  <c:v>21.4</c:v>
                </c:pt>
                <c:pt idx="2">
                  <c:v>11.5</c:v>
                </c:pt>
                <c:pt idx="3">
                  <c:v>13.9</c:v>
                </c:pt>
                <c:pt idx="4">
                  <c:v>8.1999999999999993</c:v>
                </c:pt>
                <c:pt idx="5">
                  <c:v>2.5</c:v>
                </c:pt>
                <c:pt idx="6">
                  <c:v>7.6</c:v>
                </c:pt>
                <c:pt idx="7">
                  <c:v>0</c:v>
                </c:pt>
                <c:pt idx="8">
                  <c:v>33.700000000000003</c:v>
                </c:pt>
                <c:pt idx="9">
                  <c:v>21</c:v>
                </c:pt>
                <c:pt idx="10">
                  <c:v>14.1</c:v>
                </c:pt>
                <c:pt idx="11">
                  <c:v>12.5</c:v>
                </c:pt>
                <c:pt idx="12">
                  <c:v>8.9</c:v>
                </c:pt>
                <c:pt idx="13">
                  <c:v>4.0999999999999996</c:v>
                </c:pt>
                <c:pt idx="14">
                  <c:v>5.6</c:v>
                </c:pt>
                <c:pt idx="15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A74-4A16-BA0F-20A1223906E8}"/>
            </c:ext>
          </c:extLst>
        </c:ser>
        <c:ser>
          <c:idx val="1"/>
          <c:order val="1"/>
          <c:tx>
            <c:strRef>
              <c:f>데이터!$C$4</c:f>
              <c:strCache>
                <c:ptCount val="1"/>
                <c:pt idx="0">
                  <c:v>소기업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데이터!$D$2:$S$2</c:f>
              <c:strCache>
                <c:ptCount val="16"/>
                <c:pt idx="0">
                  <c:v>기술평가에 기반한 사업화 자금 지원</c:v>
                </c:pt>
                <c:pt idx="1">
                  <c:v>신기술 제품의 우선구매 지원</c:v>
                </c:pt>
                <c:pt idx="2">
                  <c:v>시장분석, 사업성 조사 등 컨설팅 지원</c:v>
                </c:pt>
                <c:pt idx="3">
                  <c:v>생산 · 양산에 필요한 전문인력 지원</c:v>
                </c:pt>
                <c:pt idx="4">
                  <c:v>마케팅 전문인력 양성 지원</c:v>
                </c:pt>
                <c:pt idx="5">
                  <c:v>상설전시 및 해외시장 개척 지원</c:v>
                </c:pt>
                <c:pt idx="6">
                  <c:v>국내외 표준규격, 기술 인증 지원</c:v>
                </c:pt>
                <c:pt idx="7">
                  <c:v>기타</c:v>
                </c:pt>
                <c:pt idx="8">
                  <c:v>기술평가에 기반한 사업화 자금 지원</c:v>
                </c:pt>
                <c:pt idx="9">
                  <c:v>신기술 제품의 우선구매 지원</c:v>
                </c:pt>
                <c:pt idx="10">
                  <c:v>시장분석, 사업성 조사 등 컨설팅 지원</c:v>
                </c:pt>
                <c:pt idx="11">
                  <c:v>생산 · 양산에 필요한 전문인력 지원</c:v>
                </c:pt>
                <c:pt idx="12">
                  <c:v>마케팅 전문인력 양성 지원</c:v>
                </c:pt>
                <c:pt idx="13">
                  <c:v>상설전시 및 해외시장 개척 지원</c:v>
                </c:pt>
                <c:pt idx="14">
                  <c:v>국내외 표준규격, 기술 인증 지원</c:v>
                </c:pt>
                <c:pt idx="15">
                  <c:v>기타</c:v>
                </c:pt>
              </c:strCache>
            </c:strRef>
          </c:cat>
          <c:val>
            <c:numRef>
              <c:f>데이터!$D$4:$S$4</c:f>
              <c:numCache>
                <c:formatCode>#,##0.0</c:formatCode>
                <c:ptCount val="16"/>
                <c:pt idx="0">
                  <c:v>35.1</c:v>
                </c:pt>
                <c:pt idx="1">
                  <c:v>20.9</c:v>
                </c:pt>
                <c:pt idx="2">
                  <c:v>11.6</c:v>
                </c:pt>
                <c:pt idx="3">
                  <c:v>13.4</c:v>
                </c:pt>
                <c:pt idx="4">
                  <c:v>8.8000000000000007</c:v>
                </c:pt>
                <c:pt idx="5">
                  <c:v>2.1</c:v>
                </c:pt>
                <c:pt idx="6">
                  <c:v>8.1</c:v>
                </c:pt>
                <c:pt idx="7" formatCode="#,##0">
                  <c:v>0</c:v>
                </c:pt>
                <c:pt idx="8">
                  <c:v>33.799999999999997</c:v>
                </c:pt>
                <c:pt idx="9">
                  <c:v>21</c:v>
                </c:pt>
                <c:pt idx="10">
                  <c:v>14.2</c:v>
                </c:pt>
                <c:pt idx="11">
                  <c:v>12.8</c:v>
                </c:pt>
                <c:pt idx="12">
                  <c:v>9.1999999999999993</c:v>
                </c:pt>
                <c:pt idx="13">
                  <c:v>3.7</c:v>
                </c:pt>
                <c:pt idx="14">
                  <c:v>5.3</c:v>
                </c:pt>
                <c:pt idx="15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A74-4A16-BA0F-20A1223906E8}"/>
            </c:ext>
          </c:extLst>
        </c:ser>
        <c:ser>
          <c:idx val="2"/>
          <c:order val="2"/>
          <c:tx>
            <c:strRef>
              <c:f>데이터!$C$5</c:f>
              <c:strCache>
                <c:ptCount val="1"/>
                <c:pt idx="0">
                  <c:v>중기업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데이터!$D$2:$S$2</c:f>
              <c:strCache>
                <c:ptCount val="16"/>
                <c:pt idx="0">
                  <c:v>기술평가에 기반한 사업화 자금 지원</c:v>
                </c:pt>
                <c:pt idx="1">
                  <c:v>신기술 제품의 우선구매 지원</c:v>
                </c:pt>
                <c:pt idx="2">
                  <c:v>시장분석, 사업성 조사 등 컨설팅 지원</c:v>
                </c:pt>
                <c:pt idx="3">
                  <c:v>생산 · 양산에 필요한 전문인력 지원</c:v>
                </c:pt>
                <c:pt idx="4">
                  <c:v>마케팅 전문인력 양성 지원</c:v>
                </c:pt>
                <c:pt idx="5">
                  <c:v>상설전시 및 해외시장 개척 지원</c:v>
                </c:pt>
                <c:pt idx="6">
                  <c:v>국내외 표준규격, 기술 인증 지원</c:v>
                </c:pt>
                <c:pt idx="7">
                  <c:v>기타</c:v>
                </c:pt>
                <c:pt idx="8">
                  <c:v>기술평가에 기반한 사업화 자금 지원</c:v>
                </c:pt>
                <c:pt idx="9">
                  <c:v>신기술 제품의 우선구매 지원</c:v>
                </c:pt>
                <c:pt idx="10">
                  <c:v>시장분석, 사업성 조사 등 컨설팅 지원</c:v>
                </c:pt>
                <c:pt idx="11">
                  <c:v>생산 · 양산에 필요한 전문인력 지원</c:v>
                </c:pt>
                <c:pt idx="12">
                  <c:v>마케팅 전문인력 양성 지원</c:v>
                </c:pt>
                <c:pt idx="13">
                  <c:v>상설전시 및 해외시장 개척 지원</c:v>
                </c:pt>
                <c:pt idx="14">
                  <c:v>국내외 표준규격, 기술 인증 지원</c:v>
                </c:pt>
                <c:pt idx="15">
                  <c:v>기타</c:v>
                </c:pt>
              </c:strCache>
            </c:strRef>
          </c:cat>
          <c:val>
            <c:numRef>
              <c:f>데이터!$D$5:$S$5</c:f>
              <c:numCache>
                <c:formatCode>#,##0.0</c:formatCode>
                <c:ptCount val="16"/>
                <c:pt idx="0">
                  <c:v>34.5</c:v>
                </c:pt>
                <c:pt idx="1">
                  <c:v>22.5</c:v>
                </c:pt>
                <c:pt idx="2">
                  <c:v>11.4</c:v>
                </c:pt>
                <c:pt idx="3">
                  <c:v>15</c:v>
                </c:pt>
                <c:pt idx="4">
                  <c:v>6.5</c:v>
                </c:pt>
                <c:pt idx="5">
                  <c:v>3.8</c:v>
                </c:pt>
                <c:pt idx="6">
                  <c:v>6.2</c:v>
                </c:pt>
                <c:pt idx="7">
                  <c:v>0.1</c:v>
                </c:pt>
                <c:pt idx="8">
                  <c:v>33.200000000000003</c:v>
                </c:pt>
                <c:pt idx="9">
                  <c:v>21.1</c:v>
                </c:pt>
                <c:pt idx="10">
                  <c:v>14</c:v>
                </c:pt>
                <c:pt idx="11">
                  <c:v>11.7</c:v>
                </c:pt>
                <c:pt idx="12">
                  <c:v>8.3000000000000007</c:v>
                </c:pt>
                <c:pt idx="13">
                  <c:v>5.2</c:v>
                </c:pt>
                <c:pt idx="14">
                  <c:v>6.4</c:v>
                </c:pt>
                <c:pt idx="15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A74-4A16-BA0F-20A1223906E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306668112"/>
        <c:axId val="1306672688"/>
      </c:barChart>
      <c:catAx>
        <c:axId val="13066681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1680000" spcFirstLastPara="1" vertOverflow="ellipsis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06672688"/>
        <c:crosses val="autoZero"/>
        <c:auto val="1"/>
        <c:lblAlgn val="ctr"/>
        <c:lblOffset val="100"/>
        <c:noMultiLvlLbl val="0"/>
      </c:catAx>
      <c:valAx>
        <c:axId val="13066726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3066681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Sheet4!$C$4:$C$20</cx:f>
        <cx:lvl ptCount="17">
          <cx:pt idx="0">서울</cx:pt>
          <cx:pt idx="1">부산</cx:pt>
          <cx:pt idx="2">대구</cx:pt>
          <cx:pt idx="3">인천</cx:pt>
          <cx:pt idx="4">광주</cx:pt>
          <cx:pt idx="5">대전</cx:pt>
          <cx:pt idx="6">울산</cx:pt>
          <cx:pt idx="7">세종</cx:pt>
          <cx:pt idx="8">경기</cx:pt>
          <cx:pt idx="9">강원</cx:pt>
          <cx:pt idx="10">충북</cx:pt>
          <cx:pt idx="11">충남</cx:pt>
          <cx:pt idx="12">전북</cx:pt>
          <cx:pt idx="13">전남</cx:pt>
          <cx:pt idx="14">경북</cx:pt>
          <cx:pt idx="15">경남</cx:pt>
          <cx:pt idx="16">제주</cx:pt>
        </cx:lvl>
      </cx:strDim>
      <cx:numDim type="size">
        <cx:f>Sheet4!$D$4:$D$20</cx:f>
        <cx:lvl ptCount="17" formatCode="#,##0">
          <cx:pt idx="0">151361</cx:pt>
          <cx:pt idx="1">17386</cx:pt>
          <cx:pt idx="2">14856</cx:pt>
          <cx:pt idx="3">23150</cx:pt>
          <cx:pt idx="4">9392</cx:pt>
          <cx:pt idx="5">38009</cx:pt>
          <cx:pt idx="6">7948</cx:pt>
          <cx:pt idx="7">4979</cx:pt>
          <cx:pt idx="8">215116</cx:pt>
          <cx:pt idx="9">7938</cx:pt>
          <cx:pt idx="10">15274</cx:pt>
          <cx:pt idx="11">19418</cx:pt>
          <cx:pt idx="12">10682</cx:pt>
          <cx:pt idx="13">6055</cx:pt>
          <cx:pt idx="14">19891</cx:pt>
          <cx:pt idx="15">22888</cx:pt>
          <cx:pt idx="16">2323</cx:pt>
        </cx:lvl>
      </cx:numDim>
    </cx:data>
  </cx:chartData>
  <cx:chart>
    <cx:title pos="t" align="ctr" overlay="0">
      <cx:tx>
        <cx:txData>
          <cx:v>연구원 수</cx:v>
        </cx:txData>
      </cx:tx>
      <cx:txPr>
        <a:bodyPr spcFirstLastPara="1" vertOverflow="ellipsis" horzOverflow="overflow" wrap="square" lIns="0" tIns="0" rIns="0" bIns="0" anchor="ctr" anchorCtr="1"/>
        <a:lstStyle/>
        <a:p>
          <a:pPr algn="ctr" rtl="0">
            <a:defRPr/>
          </a:pPr>
          <a:r>
            <a:rPr lang="ko-KR" altLang="en-US" sz="1200" b="1" i="0" u="none" strike="noStrike" baseline="0" dirty="0">
              <a:solidFill>
                <a:sysClr val="windowText" lastClr="000000">
                  <a:lumMod val="65000"/>
                  <a:lumOff val="35000"/>
                </a:sysClr>
              </a:solidFill>
              <a:latin typeface="Calibri" panose="020F0502020204030204"/>
              <a:ea typeface="맑은 고딕" panose="020B0503020000020004" pitchFamily="50" charset="-127"/>
            </a:rPr>
            <a:t>연구원 수</a:t>
          </a:r>
        </a:p>
      </cx:txPr>
    </cx:title>
    <cx:plotArea>
      <cx:plotAreaRegion>
        <cx:series layoutId="treemap" uniqueId="{FE4BCF30-7353-4DCA-A845-F2D28E14B11E}">
          <cx:dataLabels pos="inEnd">
            <cx:visibility seriesName="0" categoryName="1" value="0"/>
          </cx:dataLabels>
          <cx:dataId val="0"/>
          <cx:layoutPr>
            <cx:parentLabelLayout val="overlapping"/>
          </cx:layoutPr>
        </cx:series>
      </cx:plotAreaRegion>
    </cx:plotArea>
  </cx:chart>
</cx:chartSpace>
</file>

<file path=ppt/charts/chartEx2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Sheet4!$R$4:$R$21</cx:f>
        <cx:lvl ptCount="18">
          <cx:pt idx="0">서울</cx:pt>
          <cx:pt idx="1">부산</cx:pt>
          <cx:pt idx="2">대구</cx:pt>
          <cx:pt idx="3">인천</cx:pt>
          <cx:pt idx="4">광주</cx:pt>
          <cx:pt idx="5">대전</cx:pt>
          <cx:pt idx="6">울산</cx:pt>
          <cx:pt idx="7">세종</cx:pt>
          <cx:pt idx="8">경기</cx:pt>
          <cx:pt idx="9">강원</cx:pt>
          <cx:pt idx="10">충북</cx:pt>
          <cx:pt idx="11">충남</cx:pt>
          <cx:pt idx="12">전북</cx:pt>
          <cx:pt idx="13">전남</cx:pt>
          <cx:pt idx="14">경북</cx:pt>
          <cx:pt idx="15">경남</cx:pt>
          <cx:pt idx="16">제주</cx:pt>
        </cx:lvl>
      </cx:strDim>
      <cx:numDim type="size">
        <cx:f>Sheet4!$S$4:$S$21</cx:f>
        <cx:lvl ptCount="18" formatCode="#,##0">
          <cx:pt idx="0">16204</cx:pt>
          <cx:pt idx="1">1763</cx:pt>
          <cx:pt idx="2">1488</cx:pt>
          <cx:pt idx="3">3227</cx:pt>
          <cx:pt idx="4">1109</cx:pt>
          <cx:pt idx="5">9443</cx:pt>
          <cx:pt idx="6">1190</cx:pt>
          <cx:pt idx="7">653</cx:pt>
          <cx:pt idx="8">51957</cx:pt>
          <cx:pt idx="9">686</cx:pt>
          <cx:pt idx="10">2131</cx:pt>
          <cx:pt idx="11">3633</cx:pt>
          <cx:pt idx="12">1411</cx:pt>
          <cx:pt idx="13">814</cx:pt>
          <cx:pt idx="14">2775</cx:pt>
          <cx:pt idx="15">3408</cx:pt>
          <cx:pt idx="16">243</cx:pt>
        </cx:lvl>
      </cx:numDim>
    </cx:data>
  </cx:chartData>
  <cx:chart>
    <cx:title pos="t" align="ctr" overlay="0">
      <cx:tx>
        <cx:txData>
          <cx:v>연구개발비</cx:v>
        </cx:txData>
      </cx:tx>
      <cx:txPr>
        <a:bodyPr spcFirstLastPara="1" vertOverflow="ellipsis" horzOverflow="overflow" wrap="square" lIns="0" tIns="0" rIns="0" bIns="0" anchor="ctr" anchorCtr="1"/>
        <a:lstStyle/>
        <a:p>
          <a:pPr algn="ctr" rtl="0">
            <a:defRPr/>
          </a:pPr>
          <a:r>
            <a:rPr lang="ko-KR" altLang="en-US" sz="1200" b="1" i="0" u="none" strike="noStrike" baseline="0" dirty="0">
              <a:solidFill>
                <a:sysClr val="windowText" lastClr="000000">
                  <a:lumMod val="65000"/>
                  <a:lumOff val="35000"/>
                </a:sysClr>
              </a:solidFill>
              <a:latin typeface="Calibri" panose="020F0502020204030204"/>
              <a:ea typeface="맑은 고딕" panose="020B0503020000020004" pitchFamily="50" charset="-127"/>
            </a:rPr>
            <a:t>연구개발비</a:t>
          </a:r>
        </a:p>
      </cx:txPr>
    </cx:title>
    <cx:plotArea>
      <cx:plotAreaRegion>
        <cx:series layoutId="treemap" uniqueId="{993D5D4A-8FD1-4722-97BC-DA88889B9591}">
          <cx:dataLabels pos="inEnd">
            <cx:visibility seriesName="0" categoryName="1" value="0"/>
          </cx:dataLabels>
          <cx:dataId val="0"/>
          <cx:layoutPr>
            <cx:parentLabelLayout val="overlapping"/>
          </cx:layoutPr>
        </cx:series>
      </cx:plotAreaRegion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410">
  <cs:axisTitle>
    <cs:lnRef idx="0"/>
    <cs:fillRef idx="0"/>
    <cs:effectRef idx="0"/>
    <cs:fontRef idx="minor">
      <a:schemeClr val="tx1">
        <a:lumMod val="65000"/>
        <a:lumOff val="35000"/>
      </a:schemeClr>
    </cs:fontRef>
    <cs:spPr>
      <a:solidFill>
        <a:schemeClr val="bg1">
          <a:lumMod val="65000"/>
        </a:schemeClr>
      </a:solidFill>
      <a:ln w="19050">
        <a:solidFill>
          <a:schemeClr val="bg1"/>
        </a:solidFill>
      </a:ln>
    </cs:spPr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lt1"/>
    </cs:fontRef>
    <cs:defRPr sz="9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410">
  <cs:axisTitle>
    <cs:lnRef idx="0"/>
    <cs:fillRef idx="0"/>
    <cs:effectRef idx="0"/>
    <cs:fontRef idx="minor">
      <a:schemeClr val="tx1">
        <a:lumMod val="65000"/>
        <a:lumOff val="35000"/>
      </a:schemeClr>
    </cs:fontRef>
    <cs:spPr>
      <a:solidFill>
        <a:schemeClr val="bg1">
          <a:lumMod val="65000"/>
        </a:schemeClr>
      </a:solidFill>
      <a:ln w="19050">
        <a:solidFill>
          <a:schemeClr val="bg1"/>
        </a:solidFill>
      </a:ln>
    </cs:spPr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lt1"/>
    </cs:fontRef>
    <cs:defRPr sz="9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06-27T16:43:46.757" idx="1">
    <p:pos x="10" y="10"/>
    <p:text>출처 정리</p:text>
    <p:extLst>
      <p:ext uri="{C676402C-5697-4E1C-873F-D02D1690AC5C}">
        <p15:threadingInfo xmlns:p15="http://schemas.microsoft.com/office/powerpoint/2012/main" timeZoneBias="-540"/>
      </p:ext>
    </p:extLst>
  </p:cm>
</p:cmLst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0.80752</cdr:x>
      <cdr:y>0.07169</cdr:y>
    </cdr:from>
    <cdr:to>
      <cdr:x>0.99639</cdr:x>
      <cdr:y>0.13318</cdr:y>
    </cdr:to>
    <cdr:sp macro="" textlink="">
      <cdr:nvSpPr>
        <cdr:cNvPr id="3" name="TextBox 2">
          <a:extLst xmlns:a="http://schemas.openxmlformats.org/drawingml/2006/main">
            <a:ext uri="{FF2B5EF4-FFF2-40B4-BE49-F238E27FC236}">
              <a16:creationId xmlns:a16="http://schemas.microsoft.com/office/drawing/2014/main" id="{1A192E31-4D36-4B08-AC97-9C7F8E7E6407}"/>
            </a:ext>
          </a:extLst>
        </cdr:cNvPr>
        <cdr:cNvSpPr txBox="1"/>
      </cdr:nvSpPr>
      <cdr:spPr>
        <a:xfrm xmlns:a="http://schemas.openxmlformats.org/drawingml/2006/main">
          <a:off x="3307968" y="287088"/>
          <a:ext cx="773693" cy="24623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vertOverflow="clip" wrap="square" rtlCol="0">
          <a:spAutoFit/>
        </a:bodyPr>
        <a:lstStyle xmlns:a="http://schemas.openxmlformats.org/drawingml/2006/main"/>
        <a:p xmlns:a="http://schemas.openxmlformats.org/drawingml/2006/main">
          <a:pPr algn="l" fontAlgn="base" latinLnBrk="0"/>
          <a:r>
            <a:rPr lang="en-US" altLang="ko-KR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rPr>
            <a:t>(</a:t>
          </a:r>
          <a:r>
            <a:rPr lang="ko-KR" altLang="en-US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rPr>
            <a:t>단위</a:t>
          </a:r>
          <a:r>
            <a:rPr lang="en-US" altLang="ko-KR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rPr>
            <a:t>: </a:t>
          </a:r>
          <a:r>
            <a:rPr lang="ko-KR" altLang="en-US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rPr>
            <a:t>백억</a:t>
          </a:r>
          <a:r>
            <a:rPr lang="en-US" altLang="ko-KR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rPr>
            <a:t>)</a:t>
          </a:r>
          <a:endParaRPr lang="ko-KR" altLang="en-US" sz="1000" spc="-70" dirty="0">
            <a:solidFill>
              <a:schemeClr val="tx1">
                <a:lumMod val="50000"/>
                <a:lumOff val="50000"/>
              </a:schemeClr>
            </a:solidFill>
            <a:latin typeface="KoPub돋움체 Light" panose="02020603020101020101" pitchFamily="18" charset="-127"/>
            <a:ea typeface="KoPub돋움체 Light" panose="02020603020101020101" pitchFamily="18" charset="-127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0.81126</cdr:x>
      <cdr:y>0.06724</cdr:y>
    </cdr:from>
    <cdr:to>
      <cdr:x>0.99889</cdr:x>
      <cdr:y>0.12227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EE6154F8-ED8C-4748-BFF4-268681BA42C1}"/>
            </a:ext>
          </a:extLst>
        </cdr:cNvPr>
        <cdr:cNvSpPr txBox="1"/>
      </cdr:nvSpPr>
      <cdr:spPr>
        <a:xfrm xmlns:a="http://schemas.openxmlformats.org/drawingml/2006/main">
          <a:off x="3797671" y="300874"/>
          <a:ext cx="878329" cy="246228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fontAlgn="base" latinLnBrk="0"/>
          <a:r>
            <a:rPr lang="en-US" altLang="ko-KR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rPr>
            <a:t>(</a:t>
          </a:r>
          <a:r>
            <a:rPr lang="ko-KR" altLang="en-US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rPr>
            <a:t>단위</a:t>
          </a:r>
          <a:r>
            <a:rPr lang="en-US" altLang="ko-KR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rPr>
            <a:t>: </a:t>
          </a:r>
          <a:r>
            <a:rPr lang="ko-KR" altLang="en-US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rPr>
            <a:t>백억</a:t>
          </a:r>
          <a:r>
            <a:rPr lang="en-US" altLang="ko-KR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rPr>
            <a:t>)</a:t>
          </a:r>
          <a:endParaRPr lang="ko-KR" altLang="en-US" sz="1000" spc="-70" dirty="0">
            <a:solidFill>
              <a:schemeClr val="tx1">
                <a:lumMod val="50000"/>
                <a:lumOff val="50000"/>
              </a:schemeClr>
            </a:solidFill>
            <a:latin typeface="KoPub돋움체 Light" panose="02020603020101020101" pitchFamily="18" charset="-127"/>
            <a:ea typeface="KoPub돋움체 Light" panose="02020603020101020101" pitchFamily="18" charset="-127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0.84491</cdr:x>
      <cdr:y>0.09973</cdr:y>
    </cdr:from>
    <cdr:to>
      <cdr:x>0.99136</cdr:x>
      <cdr:y>0.20676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3C5E3655-3540-4FB8-83EE-F55E91347398}"/>
            </a:ext>
          </a:extLst>
        </cdr:cNvPr>
        <cdr:cNvSpPr txBox="1"/>
      </cdr:nvSpPr>
      <cdr:spPr>
        <a:xfrm xmlns:a="http://schemas.openxmlformats.org/drawingml/2006/main">
          <a:off x="5253191" y="229409"/>
          <a:ext cx="910597" cy="24622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fontAlgn="base" latinLnBrk="0"/>
          <a:r>
            <a:rPr lang="en-US" altLang="ko-KR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rPr>
            <a:t>(</a:t>
          </a:r>
          <a:r>
            <a:rPr lang="ko-KR" altLang="en-US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rPr>
            <a:t>단위</a:t>
          </a:r>
          <a:r>
            <a:rPr lang="en-US" altLang="ko-KR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rPr>
            <a:t>: </a:t>
          </a:r>
          <a:r>
            <a:rPr lang="ko-KR" altLang="en-US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rPr>
            <a:t>백만원</a:t>
          </a:r>
          <a:r>
            <a:rPr lang="en-US" altLang="ko-KR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rPr>
            <a:t>)</a:t>
          </a:r>
          <a:endParaRPr lang="ko-KR" altLang="en-US" sz="1000" spc="-70" dirty="0">
            <a:solidFill>
              <a:schemeClr val="tx1">
                <a:lumMod val="50000"/>
                <a:lumOff val="50000"/>
              </a:schemeClr>
            </a:solidFill>
            <a:latin typeface="KoPub돋움체 Light" panose="02020603020101020101" pitchFamily="18" charset="-127"/>
            <a:ea typeface="KoPub돋움체 Light" panose="02020603020101020101" pitchFamily="18" charset="-127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0.73449</cdr:x>
      <cdr:y>0.06123</cdr:y>
    </cdr:from>
    <cdr:to>
      <cdr:x>0.88765</cdr:x>
      <cdr:y>0.12199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5A478D2B-91B4-407B-B7C5-0FEFAD88666F}"/>
            </a:ext>
          </a:extLst>
        </cdr:cNvPr>
        <cdr:cNvSpPr txBox="1"/>
      </cdr:nvSpPr>
      <cdr:spPr>
        <a:xfrm xmlns:a="http://schemas.openxmlformats.org/drawingml/2006/main">
          <a:off x="3310454" y="248086"/>
          <a:ext cx="690330" cy="24622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fontAlgn="base" latinLnBrk="0"/>
          <a:r>
            <a:rPr lang="en-US" altLang="ko-KR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rPr>
            <a:t>(</a:t>
          </a:r>
          <a:r>
            <a:rPr lang="ko-KR" altLang="en-US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rPr>
            <a:t>단위</a:t>
          </a:r>
          <a:r>
            <a:rPr lang="en-US" altLang="ko-KR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rPr>
            <a:t>: %)</a:t>
          </a:r>
          <a:endParaRPr lang="ko-KR" altLang="en-US" sz="1000" spc="-70" dirty="0">
            <a:solidFill>
              <a:schemeClr val="tx1">
                <a:lumMod val="50000"/>
                <a:lumOff val="50000"/>
              </a:schemeClr>
            </a:solidFill>
            <a:latin typeface="KoPub돋움체 Light" panose="02020603020101020101" pitchFamily="18" charset="-127"/>
            <a:ea typeface="KoPub돋움체 Light" panose="02020603020101020101" pitchFamily="18" charset="-127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0.72302</cdr:x>
      <cdr:y>0.07241</cdr:y>
    </cdr:from>
    <cdr:to>
      <cdr:x>0.87014</cdr:x>
      <cdr:y>0.1308</cdr:y>
    </cdr:to>
    <cdr:sp macro="" textlink="">
      <cdr:nvSpPr>
        <cdr:cNvPr id="4" name="TextBox 1">
          <a:extLst xmlns:a="http://schemas.openxmlformats.org/drawingml/2006/main">
            <a:ext uri="{FF2B5EF4-FFF2-40B4-BE49-F238E27FC236}">
              <a16:creationId xmlns:a16="http://schemas.microsoft.com/office/drawing/2014/main" id="{38089047-25E2-4953-83C2-3F9F8D47F6E3}"/>
            </a:ext>
          </a:extLst>
        </cdr:cNvPr>
        <cdr:cNvSpPr txBox="1"/>
      </cdr:nvSpPr>
      <cdr:spPr>
        <a:xfrm xmlns:a="http://schemas.openxmlformats.org/drawingml/2006/main">
          <a:off x="3392794" y="305346"/>
          <a:ext cx="690330" cy="24622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 fontAlgn="base" latinLnBrk="0"/>
          <a:r>
            <a:rPr lang="en-US" altLang="ko-KR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rPr>
            <a:t>(</a:t>
          </a:r>
          <a:r>
            <a:rPr lang="ko-KR" altLang="en-US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rPr>
            <a:t>단위</a:t>
          </a:r>
          <a:r>
            <a:rPr lang="en-US" altLang="ko-KR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rPr>
            <a:t>: %)</a:t>
          </a:r>
          <a:endParaRPr lang="ko-KR" altLang="en-US" sz="1000" spc="-70" dirty="0">
            <a:solidFill>
              <a:schemeClr val="tx1">
                <a:lumMod val="50000"/>
                <a:lumOff val="50000"/>
              </a:schemeClr>
            </a:solidFill>
            <a:latin typeface="KoPub돋움체 Light" panose="02020603020101020101" pitchFamily="18" charset="-127"/>
            <a:ea typeface="KoPub돋움체 Light" panose="02020603020101020101" pitchFamily="18" charset="-127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35D292-E323-4FD9-97E3-76453866989E}" type="datetimeFigureOut">
              <a:rPr lang="ko-KR" altLang="en-US" smtClean="0"/>
              <a:t>2024-07-02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135C83-9E61-44BC-A898-13C4833EE5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32043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135C83-9E61-44BC-A898-13C4833EE5C2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66442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135C83-9E61-44BC-A898-13C4833EE5C2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1568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135C83-9E61-44BC-A898-13C4833EE5C2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2623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86CC4F5-E042-2F54-D91D-2DC1E565A2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245B0184-98E0-167A-9F97-DCD0D3199A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8452F69-B500-E869-250C-30DE877E5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8B114-5137-41F5-A6EB-34F15ED6F076}" type="datetimeFigureOut">
              <a:rPr lang="ko-KR" altLang="en-US" smtClean="0"/>
              <a:t>2024-07-02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917ADE8-D8D5-9AA5-28A9-C06AD09B69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E9C526-29F0-B937-3FA8-228B99421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96BFF-5429-4E22-BFAF-1E86FA78C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3470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58EF025-B7CE-F0F8-3D98-F05413311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7701D76-C50A-A851-445D-E61CD12D22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10785BD-0062-9FCD-8006-5FB4F702D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8B114-5137-41F5-A6EB-34F15ED6F076}" type="datetimeFigureOut">
              <a:rPr lang="ko-KR" altLang="en-US" smtClean="0"/>
              <a:t>2024-07-02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3071624-4FBE-7EA8-FA76-B8160D35E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A0D1EC-4FF1-E106-456F-9E11FEF8A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96BFF-5429-4E22-BFAF-1E86FA78C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5194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F371F96-754E-BB25-FBE9-14F1B323E4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177836C-B333-0030-2F09-180EE1A3A6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3633AB2-54A6-7225-8713-220469E3F4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8B114-5137-41F5-A6EB-34F15ED6F076}" type="datetimeFigureOut">
              <a:rPr lang="ko-KR" altLang="en-US" smtClean="0"/>
              <a:t>2024-07-02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50FBA42-73A9-4445-EE0B-A30825D96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2EA61C6-17DF-D3CC-930E-B3BD4AD2A6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96BFF-5429-4E22-BFAF-1E86FA78C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1606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9C76EE8-B84B-19F9-D4D9-6A55FBDE2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2777478-A925-369A-5F33-72FDAFE59B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63DC975-1D5F-EFD2-CE2E-6E4C541970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DC64AB2-EE2E-17B5-788D-514E37D27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8B114-5137-41F5-A6EB-34F15ED6F076}" type="datetimeFigureOut">
              <a:rPr lang="ko-KR" altLang="en-US" smtClean="0"/>
              <a:t>2024-07-02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C5ABCD1-01E9-A993-5536-87E44A2DA1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CB6999F-6325-1BEF-49A4-55073493F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96BFF-5429-4E22-BFAF-1E86FA78C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76091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3E46F03-3B9E-A053-90D9-3CA4252EA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0C21B01-101A-A191-24EC-AFF9F67211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AB2B83D-2207-858C-08E4-998241DD4B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9AD959E-A682-EBFB-E409-9BEC32338C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411AB8BD-1D40-6F3F-CDA8-2308E9A88D1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BA0C6593-3B89-A683-2F98-5CE38DA42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8B114-5137-41F5-A6EB-34F15ED6F076}" type="datetimeFigureOut">
              <a:rPr lang="ko-KR" altLang="en-US" smtClean="0"/>
              <a:t>2024-07-02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07854D0F-265C-A55D-0A1E-020988EDC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AA62307E-727E-97FE-5430-1F8180640A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96BFF-5429-4E22-BFAF-1E86FA78C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9573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48F823-D182-C665-83F0-EB005847F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933B9729-BBD0-4ECB-63D1-702B3E6586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8B114-5137-41F5-A6EB-34F15ED6F076}" type="datetimeFigureOut">
              <a:rPr lang="ko-KR" altLang="en-US" smtClean="0"/>
              <a:t>2024-07-02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7F5F8283-B419-2BB4-6377-683ED349C2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F9593FF-4C7E-1B52-71D6-28EC263A35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96BFF-5429-4E22-BFAF-1E86FA78C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1025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9E938D21-7BE6-C303-C108-3404B11F00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8B114-5137-41F5-A6EB-34F15ED6F076}" type="datetimeFigureOut">
              <a:rPr lang="ko-KR" altLang="en-US" smtClean="0"/>
              <a:t>2024-07-02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F0590A5D-0B19-9DF4-303D-55CD87F533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6D47A80-9285-EDB7-4635-C53C8B984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96BFF-5429-4E22-BFAF-1E86FA78C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5555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FBB5308-7C2D-ADF0-76F3-D27084BFD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E1215E8-BEED-2AD0-A66B-914DE926FE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22B9614-07F1-4DC0-9D97-2CDB5E05B9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C6A05D9-704A-4BB1-42D7-5ADA824462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8B114-5137-41F5-A6EB-34F15ED6F076}" type="datetimeFigureOut">
              <a:rPr lang="ko-KR" altLang="en-US" smtClean="0"/>
              <a:t>2024-07-02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E271DAD-C1C9-A133-B456-D8B317DE1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771D90D-8BBE-F2AB-2DAC-B7249878B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96BFF-5429-4E22-BFAF-1E86FA78C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5518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DDFE696-171B-5C20-FE83-1F207E36CC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DC1797F-20D7-86E3-705B-E6635259B4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778E34B-001A-EC3F-095B-25EE57490D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8A3BFF2-2231-EE3F-B7C8-48682FF01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8B114-5137-41F5-A6EB-34F15ED6F076}" type="datetimeFigureOut">
              <a:rPr lang="ko-KR" altLang="en-US" smtClean="0"/>
              <a:t>2024-07-02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35EEFF7-5929-9C71-16AA-5FE5107BD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E0D2F10-43AA-6316-FDF3-F9740F4A2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96BFF-5429-4E22-BFAF-1E86FA78C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83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263F7F4-31A2-D78E-B311-EBAF01DF5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B1A78A0-629F-787B-4674-F8FDC951B9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197C239-63D1-8510-889E-C5002803FC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8B114-5137-41F5-A6EB-34F15ED6F076}" type="datetimeFigureOut">
              <a:rPr lang="ko-KR" altLang="en-US" smtClean="0"/>
              <a:t>2024-07-02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FB349EA-1B4C-2524-5D37-B1B191F0B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C13160A-3AD7-EDFF-6D8E-518A96DAC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96BFF-5429-4E22-BFAF-1E86FA78C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8820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319DA3BC-A498-67E8-FE34-F27A52DC7B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87E4084-C54A-8430-C379-BBB05969F3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0859FB7-ACDB-A1A9-B4B6-FF75476324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8B114-5137-41F5-A6EB-34F15ED6F076}" type="datetimeFigureOut">
              <a:rPr lang="ko-KR" altLang="en-US" smtClean="0"/>
              <a:t>2024-07-02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C8C0793-3FB4-718F-50FE-0F73467B6B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F9B9F78-D3E9-142C-BBB8-906CC123CB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96BFF-5429-4E22-BFAF-1E86FA78C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5229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EE038B4-EC5E-12F7-E009-47BA9F9266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27638F4-5DE5-E439-21C6-17D0E2BA40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3A3976D-42F3-0484-6F86-7F549A2F50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F8B114-5137-41F5-A6EB-34F15ED6F076}" type="datetimeFigureOut">
              <a:rPr lang="ko-KR" altLang="en-US" smtClean="0"/>
              <a:t>2024-07-02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F6E726B-5DD0-42E1-B59C-09283DAABC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A5B50A5-ACEE-F772-62A5-63668BA5A4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F96BFF-5429-4E22-BFAF-1E86FA78C11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2851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comments" Target="../comments/comment1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14/relationships/chartEx" Target="../charts/chartEx1.xml"/><Relationship Id="rId7" Type="http://schemas.openxmlformats.org/officeDocument/2006/relationships/chart" Target="../charts/chart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microsoft.com/office/2014/relationships/chartEx" Target="../charts/chartEx2.xml"/><Relationship Id="rId4" Type="http://schemas.openxmlformats.org/officeDocument/2006/relationships/image" Target="../media/image1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2.png"/><Relationship Id="rId7" Type="http://schemas.openxmlformats.org/officeDocument/2006/relationships/image" Target="../media/image1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hyperlink" Target="https://www.ntis.go.kr/tab/dashboard/chartBoard.do" TargetMode="Externa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>
            <a:extLst>
              <a:ext uri="{FF2B5EF4-FFF2-40B4-BE49-F238E27FC236}">
                <a16:creationId xmlns:a16="http://schemas.microsoft.com/office/drawing/2014/main" id="{2B160B24-A54C-497D-A6D9-3CF19DAD7E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0" y="19947"/>
            <a:ext cx="12192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0CAFE18-0171-51C3-A0B7-3C9C1A4C0BC7}"/>
              </a:ext>
            </a:extLst>
          </p:cNvPr>
          <p:cNvSpPr txBox="1"/>
          <p:nvPr/>
        </p:nvSpPr>
        <p:spPr>
          <a:xfrm>
            <a:off x="1516823" y="1842942"/>
            <a:ext cx="952590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fontAlgn="base" latinLnBrk="1">
              <a:spcBef>
                <a:spcPts val="1200"/>
              </a:spcBef>
              <a:spcAft>
                <a:spcPts val="1200"/>
              </a:spcAft>
            </a:pPr>
            <a:r>
              <a:rPr lang="ko-KR" altLang="en-US" sz="3200" b="1" kern="0" spc="-7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지산학연 협력기반 </a:t>
            </a:r>
            <a:endParaRPr lang="en-US" altLang="ko-KR" sz="3200" b="1" kern="0" spc="-7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  <a:p>
            <a:pPr marL="0" marR="0" indent="0" algn="ctr" fontAlgn="base" latinLnBrk="1">
              <a:spcBef>
                <a:spcPts val="1200"/>
              </a:spcBef>
              <a:spcAft>
                <a:spcPts val="1200"/>
              </a:spcAft>
            </a:pPr>
            <a:r>
              <a:rPr lang="ko-KR" altLang="en-US" sz="3200" b="1" kern="0" spc="-7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인재육성과 일자리 창출 방안</a:t>
            </a:r>
            <a:endParaRPr lang="en-US" altLang="ko-KR" sz="3200" b="1" kern="0" spc="-7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931CDFC7-3B5B-551A-AC9A-5DB01BAA1309}"/>
              </a:ext>
            </a:extLst>
          </p:cNvPr>
          <p:cNvGrpSpPr/>
          <p:nvPr/>
        </p:nvGrpSpPr>
        <p:grpSpPr>
          <a:xfrm>
            <a:off x="1899285" y="5589093"/>
            <a:ext cx="3524362" cy="417260"/>
            <a:chOff x="3274060" y="5008871"/>
            <a:chExt cx="3040380" cy="307777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26F6F8E-FE9A-145B-7C34-FC8A2A687637}"/>
                </a:ext>
              </a:extLst>
            </p:cNvPr>
            <p:cNvSpPr txBox="1"/>
            <p:nvPr/>
          </p:nvSpPr>
          <p:spPr>
            <a:xfrm>
              <a:off x="3794760" y="5008871"/>
              <a:ext cx="2519680" cy="22702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</p:spPr>
          <p:txBody>
            <a:bodyPr wrap="square" anchor="t">
              <a:spAutoFit/>
            </a:bodyPr>
            <a:lstStyle/>
            <a:p>
              <a:pPr marL="0" marR="0" indent="0" algn="r" fontAlgn="base" latinLnBrk="1">
                <a:spcBef>
                  <a:spcPts val="0"/>
                </a:spcBef>
              </a:pPr>
              <a:r>
                <a:rPr lang="en-US" altLang="ko-KR" sz="1400" kern="0" spc="0" dirty="0">
                  <a:solidFill>
                    <a:srgbClr val="3994BE"/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2024. 7. 9. (</a:t>
              </a:r>
              <a:r>
                <a:rPr lang="ko-KR" altLang="en-US" sz="1400" kern="0" dirty="0">
                  <a:solidFill>
                    <a:srgbClr val="3994BE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화</a:t>
              </a:r>
              <a:r>
                <a:rPr lang="en-US" altLang="ko-KR" sz="1400" kern="0" spc="0" dirty="0">
                  <a:solidFill>
                    <a:srgbClr val="3994BE"/>
                  </a:solidFill>
                  <a:effectLst/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) 14:00 ~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D9820023-08A4-CB82-EDEF-14B2880FA42C}"/>
                </a:ext>
              </a:extLst>
            </p:cNvPr>
            <p:cNvSpPr txBox="1"/>
            <p:nvPr/>
          </p:nvSpPr>
          <p:spPr>
            <a:xfrm>
              <a:off x="3274060" y="5008871"/>
              <a:ext cx="1041400" cy="307777"/>
            </a:xfrm>
            <a:prstGeom prst="rect">
              <a:avLst/>
            </a:prstGeom>
            <a:solidFill>
              <a:srgbClr val="3994BE"/>
            </a:solidFill>
            <a:ln>
              <a:solidFill>
                <a:schemeClr val="bg1">
                  <a:lumMod val="85000"/>
                </a:schemeClr>
              </a:solidFill>
            </a:ln>
          </p:spPr>
          <p:txBody>
            <a:bodyPr wrap="square" anchor="t">
              <a:spAutoFit/>
            </a:bodyPr>
            <a:lstStyle/>
            <a:p>
              <a:pPr marL="0" marR="0" indent="0" algn="ctr" fontAlgn="base" latinLnBrk="1">
                <a:spcBef>
                  <a:spcPts val="0"/>
                </a:spcBef>
              </a:pPr>
              <a:r>
                <a:rPr lang="ko-KR" altLang="en-US" sz="1400" kern="0" dirty="0">
                  <a:solidFill>
                    <a:schemeClr val="bg1"/>
                  </a:solidFill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발표일시</a:t>
              </a:r>
              <a:endParaRPr lang="ko-KR" altLang="en-US" sz="1400" kern="0" spc="0" dirty="0">
                <a:solidFill>
                  <a:schemeClr val="bg1"/>
                </a:solidFill>
                <a:effectLst/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pic>
        <p:nvPicPr>
          <p:cNvPr id="15" name="그림 14">
            <a:extLst>
              <a:ext uri="{FF2B5EF4-FFF2-40B4-BE49-F238E27FC236}">
                <a16:creationId xmlns:a16="http://schemas.microsoft.com/office/drawing/2014/main" id="{E839C03F-2AF3-124C-65FA-547D5932573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5400" y="841725"/>
            <a:ext cx="1888844" cy="235380"/>
          </a:xfrm>
          <a:prstGeom prst="rect">
            <a:avLst/>
          </a:prstGeom>
        </p:spPr>
      </p:pic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52197931-C41C-27A7-3DC0-862CBD9F0CDE}"/>
              </a:ext>
            </a:extLst>
          </p:cNvPr>
          <p:cNvSpPr/>
          <p:nvPr/>
        </p:nvSpPr>
        <p:spPr>
          <a:xfrm>
            <a:off x="0" y="0"/>
            <a:ext cx="12235180" cy="6877947"/>
          </a:xfrm>
          <a:custGeom>
            <a:avLst/>
            <a:gdLst>
              <a:gd name="connsiteX0" fmla="*/ 571501 w 12235180"/>
              <a:gd name="connsiteY0" fmla="*/ 488891 h 6877947"/>
              <a:gd name="connsiteX1" fmla="*/ 571501 w 12235180"/>
              <a:gd name="connsiteY1" fmla="*/ 6389056 h 6877947"/>
              <a:gd name="connsiteX2" fmla="*/ 11620500 w 12235180"/>
              <a:gd name="connsiteY2" fmla="*/ 6389056 h 6877947"/>
              <a:gd name="connsiteX3" fmla="*/ 11620500 w 12235180"/>
              <a:gd name="connsiteY3" fmla="*/ 488891 h 6877947"/>
              <a:gd name="connsiteX4" fmla="*/ 11620500 w 12235180"/>
              <a:gd name="connsiteY4" fmla="*/ 0 h 6877947"/>
              <a:gd name="connsiteX5" fmla="*/ 12235180 w 12235180"/>
              <a:gd name="connsiteY5" fmla="*/ 0 h 6877947"/>
              <a:gd name="connsiteX6" fmla="*/ 12235180 w 12235180"/>
              <a:gd name="connsiteY6" fmla="*/ 6389056 h 6877947"/>
              <a:gd name="connsiteX7" fmla="*/ 12235180 w 12235180"/>
              <a:gd name="connsiteY7" fmla="*/ 6858000 h 6877947"/>
              <a:gd name="connsiteX8" fmla="*/ 12235180 w 12235180"/>
              <a:gd name="connsiteY8" fmla="*/ 6877947 h 6877947"/>
              <a:gd name="connsiteX9" fmla="*/ 1 w 12235180"/>
              <a:gd name="connsiteY9" fmla="*/ 6877947 h 6877947"/>
              <a:gd name="connsiteX10" fmla="*/ 1 w 12235180"/>
              <a:gd name="connsiteY10" fmla="*/ 6858000 h 6877947"/>
              <a:gd name="connsiteX11" fmla="*/ 1 w 12235180"/>
              <a:gd name="connsiteY11" fmla="*/ 6389056 h 6877947"/>
              <a:gd name="connsiteX12" fmla="*/ 1 w 12235180"/>
              <a:gd name="connsiteY12" fmla="*/ 488891 h 6877947"/>
              <a:gd name="connsiteX13" fmla="*/ 0 w 12235180"/>
              <a:gd name="connsiteY13" fmla="*/ 488891 h 6877947"/>
              <a:gd name="connsiteX14" fmla="*/ 0 w 12235180"/>
              <a:gd name="connsiteY14" fmla="*/ 0 h 6877947"/>
              <a:gd name="connsiteX15" fmla="*/ 11620500 w 12235180"/>
              <a:gd name="connsiteY15" fmla="*/ 0 h 6877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235180" h="6877947">
                <a:moveTo>
                  <a:pt x="571501" y="488891"/>
                </a:moveTo>
                <a:lnTo>
                  <a:pt x="571501" y="6389056"/>
                </a:lnTo>
                <a:lnTo>
                  <a:pt x="11620500" y="6389056"/>
                </a:lnTo>
                <a:lnTo>
                  <a:pt x="11620500" y="488891"/>
                </a:lnTo>
                <a:close/>
                <a:moveTo>
                  <a:pt x="11620500" y="0"/>
                </a:moveTo>
                <a:lnTo>
                  <a:pt x="12235180" y="0"/>
                </a:lnTo>
                <a:lnTo>
                  <a:pt x="12235180" y="6389056"/>
                </a:lnTo>
                <a:lnTo>
                  <a:pt x="12235180" y="6858000"/>
                </a:lnTo>
                <a:lnTo>
                  <a:pt x="12235180" y="6877947"/>
                </a:lnTo>
                <a:lnTo>
                  <a:pt x="1" y="6877947"/>
                </a:lnTo>
                <a:lnTo>
                  <a:pt x="1" y="6858000"/>
                </a:lnTo>
                <a:lnTo>
                  <a:pt x="1" y="6389056"/>
                </a:lnTo>
                <a:lnTo>
                  <a:pt x="1" y="488891"/>
                </a:lnTo>
                <a:lnTo>
                  <a:pt x="0" y="488891"/>
                </a:lnTo>
                <a:lnTo>
                  <a:pt x="0" y="0"/>
                </a:lnTo>
                <a:lnTo>
                  <a:pt x="1162050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1DFD7A7-B718-42D9-8282-75A08136D1CB}"/>
              </a:ext>
            </a:extLst>
          </p:cNvPr>
          <p:cNvSpPr txBox="1"/>
          <p:nvPr/>
        </p:nvSpPr>
        <p:spPr>
          <a:xfrm>
            <a:off x="4652683" y="3944127"/>
            <a:ext cx="32541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 latinLnBrk="0"/>
            <a:r>
              <a:rPr lang="ko-KR" altLang="en-US" sz="2000" kern="0" spc="-7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주 휘 정</a:t>
            </a:r>
            <a:endParaRPr lang="en-US" altLang="ko-KR" sz="2000" kern="0" spc="-7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  <a:p>
            <a:pPr algn="ctr" fontAlgn="base" latinLnBrk="0"/>
            <a:r>
              <a:rPr lang="en-US" altLang="ko-KR" sz="2000" kern="0" spc="-7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(</a:t>
            </a:r>
            <a:r>
              <a:rPr lang="ko-KR" altLang="en-US" kern="0" spc="-7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한국직업능력연구원</a:t>
            </a:r>
            <a:r>
              <a:rPr lang="en-US" altLang="ko-KR" sz="2000" kern="0" spc="-7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)</a:t>
            </a:r>
            <a:endParaRPr lang="ko-KR" altLang="en-US" sz="2000" kern="0" spc="-7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303798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38A2E886-F307-8F54-959D-8FB6259220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0" y="19947"/>
            <a:ext cx="12192000" cy="6858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706A1BE4-FEC0-15AC-FC0B-220E0196A156}"/>
              </a:ext>
            </a:extLst>
          </p:cNvPr>
          <p:cNvSpPr txBox="1"/>
          <p:nvPr/>
        </p:nvSpPr>
        <p:spPr>
          <a:xfrm>
            <a:off x="1719517" y="942006"/>
            <a:ext cx="8098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dirty="0"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목차</a:t>
            </a:r>
          </a:p>
        </p:txBody>
      </p:sp>
      <p:sp>
        <p:nvSpPr>
          <p:cNvPr id="6" name="자유형: 도형 5">
            <a:extLst>
              <a:ext uri="{FF2B5EF4-FFF2-40B4-BE49-F238E27FC236}">
                <a16:creationId xmlns:a16="http://schemas.microsoft.com/office/drawing/2014/main" id="{96E2383D-4940-6395-5F2C-A6182D82756F}"/>
              </a:ext>
            </a:extLst>
          </p:cNvPr>
          <p:cNvSpPr/>
          <p:nvPr/>
        </p:nvSpPr>
        <p:spPr>
          <a:xfrm>
            <a:off x="0" y="0"/>
            <a:ext cx="12235180" cy="6877947"/>
          </a:xfrm>
          <a:custGeom>
            <a:avLst/>
            <a:gdLst>
              <a:gd name="connsiteX0" fmla="*/ 571501 w 12235180"/>
              <a:gd name="connsiteY0" fmla="*/ 488891 h 6877947"/>
              <a:gd name="connsiteX1" fmla="*/ 571501 w 12235180"/>
              <a:gd name="connsiteY1" fmla="*/ 6389056 h 6877947"/>
              <a:gd name="connsiteX2" fmla="*/ 11620500 w 12235180"/>
              <a:gd name="connsiteY2" fmla="*/ 6389056 h 6877947"/>
              <a:gd name="connsiteX3" fmla="*/ 11620500 w 12235180"/>
              <a:gd name="connsiteY3" fmla="*/ 488891 h 6877947"/>
              <a:gd name="connsiteX4" fmla="*/ 11620500 w 12235180"/>
              <a:gd name="connsiteY4" fmla="*/ 0 h 6877947"/>
              <a:gd name="connsiteX5" fmla="*/ 12235180 w 12235180"/>
              <a:gd name="connsiteY5" fmla="*/ 0 h 6877947"/>
              <a:gd name="connsiteX6" fmla="*/ 12235180 w 12235180"/>
              <a:gd name="connsiteY6" fmla="*/ 6389056 h 6877947"/>
              <a:gd name="connsiteX7" fmla="*/ 12235180 w 12235180"/>
              <a:gd name="connsiteY7" fmla="*/ 6858000 h 6877947"/>
              <a:gd name="connsiteX8" fmla="*/ 12235180 w 12235180"/>
              <a:gd name="connsiteY8" fmla="*/ 6877947 h 6877947"/>
              <a:gd name="connsiteX9" fmla="*/ 1 w 12235180"/>
              <a:gd name="connsiteY9" fmla="*/ 6877947 h 6877947"/>
              <a:gd name="connsiteX10" fmla="*/ 1 w 12235180"/>
              <a:gd name="connsiteY10" fmla="*/ 6858000 h 6877947"/>
              <a:gd name="connsiteX11" fmla="*/ 1 w 12235180"/>
              <a:gd name="connsiteY11" fmla="*/ 6389056 h 6877947"/>
              <a:gd name="connsiteX12" fmla="*/ 1 w 12235180"/>
              <a:gd name="connsiteY12" fmla="*/ 488891 h 6877947"/>
              <a:gd name="connsiteX13" fmla="*/ 0 w 12235180"/>
              <a:gd name="connsiteY13" fmla="*/ 488891 h 6877947"/>
              <a:gd name="connsiteX14" fmla="*/ 0 w 12235180"/>
              <a:gd name="connsiteY14" fmla="*/ 0 h 6877947"/>
              <a:gd name="connsiteX15" fmla="*/ 11620500 w 12235180"/>
              <a:gd name="connsiteY15" fmla="*/ 0 h 6877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235180" h="6877947">
                <a:moveTo>
                  <a:pt x="571501" y="488891"/>
                </a:moveTo>
                <a:lnTo>
                  <a:pt x="571501" y="6389056"/>
                </a:lnTo>
                <a:lnTo>
                  <a:pt x="11620500" y="6389056"/>
                </a:lnTo>
                <a:lnTo>
                  <a:pt x="11620500" y="488891"/>
                </a:lnTo>
                <a:close/>
                <a:moveTo>
                  <a:pt x="11620500" y="0"/>
                </a:moveTo>
                <a:lnTo>
                  <a:pt x="12235180" y="0"/>
                </a:lnTo>
                <a:lnTo>
                  <a:pt x="12235180" y="6389056"/>
                </a:lnTo>
                <a:lnTo>
                  <a:pt x="12235180" y="6858000"/>
                </a:lnTo>
                <a:lnTo>
                  <a:pt x="12235180" y="6877947"/>
                </a:lnTo>
                <a:lnTo>
                  <a:pt x="1" y="6877947"/>
                </a:lnTo>
                <a:lnTo>
                  <a:pt x="1" y="6858000"/>
                </a:lnTo>
                <a:lnTo>
                  <a:pt x="1" y="6389056"/>
                </a:lnTo>
                <a:lnTo>
                  <a:pt x="1" y="488891"/>
                </a:lnTo>
                <a:lnTo>
                  <a:pt x="0" y="488891"/>
                </a:lnTo>
                <a:lnTo>
                  <a:pt x="0" y="0"/>
                </a:lnTo>
                <a:lnTo>
                  <a:pt x="1162050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870BC24-9A7D-49A3-83E9-A1D66FCFE879}"/>
              </a:ext>
            </a:extLst>
          </p:cNvPr>
          <p:cNvSpPr txBox="1"/>
          <p:nvPr/>
        </p:nvSpPr>
        <p:spPr>
          <a:xfrm>
            <a:off x="1980988" y="1863897"/>
            <a:ext cx="866521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fontAlgn="base" latinLnBrk="1">
              <a:spcBef>
                <a:spcPts val="1200"/>
              </a:spcBef>
              <a:spcAft>
                <a:spcPts val="1200"/>
              </a:spcAft>
            </a:pPr>
            <a:r>
              <a:rPr lang="en-US" altLang="ko-KR" sz="2400" b="1" kern="0" dirty="0">
                <a:solidFill>
                  <a:srgbClr val="000000"/>
                </a:solidFill>
                <a:ea typeface="KoPub돋움체 Bold" panose="02020603020101020101" pitchFamily="18" charset="-127"/>
              </a:rPr>
              <a:t>I. </a:t>
            </a:r>
            <a:r>
              <a:rPr lang="ko-KR" altLang="en-US" sz="2400" b="1" kern="0" dirty="0">
                <a:solidFill>
                  <a:srgbClr val="000000"/>
                </a:solidFill>
                <a:ea typeface="KoPub돋움체 Bold" panose="02020603020101020101" pitchFamily="18" charset="-127"/>
              </a:rPr>
              <a:t>이제는 지방대학 시대</a:t>
            </a:r>
            <a:r>
              <a:rPr lang="en-US" altLang="ko-KR" sz="2400" b="1" kern="0" dirty="0">
                <a:solidFill>
                  <a:srgbClr val="000000"/>
                </a:solidFill>
                <a:ea typeface="KoPub돋움체 Bold" panose="02020603020101020101" pitchFamily="18" charset="-127"/>
              </a:rPr>
              <a:t> </a:t>
            </a:r>
          </a:p>
          <a:p>
            <a:pPr marR="0" fontAlgn="base" latinLnBrk="1">
              <a:spcBef>
                <a:spcPts val="1200"/>
              </a:spcBef>
              <a:spcAft>
                <a:spcPts val="1200"/>
              </a:spcAft>
            </a:pPr>
            <a:r>
              <a:rPr lang="en-US" altLang="ko-KR" sz="2400" b="1" kern="0" dirty="0">
                <a:solidFill>
                  <a:srgbClr val="000000"/>
                </a:solidFill>
                <a:ea typeface="KoPub돋움체 Bold" panose="02020603020101020101" pitchFamily="18" charset="-127"/>
              </a:rPr>
              <a:t>II.</a:t>
            </a:r>
            <a:r>
              <a:rPr lang="ko-KR" altLang="en-US" sz="2400" b="1" kern="0" dirty="0">
                <a:solidFill>
                  <a:srgbClr val="000000"/>
                </a:solidFill>
                <a:ea typeface="KoPub돋움체 Bold" panose="02020603020101020101" pitchFamily="18" charset="-127"/>
              </a:rPr>
              <a:t> 지역 현황과 기여도</a:t>
            </a:r>
            <a:endParaRPr lang="en-US" altLang="ko-KR" sz="2400" b="1" kern="0" dirty="0">
              <a:solidFill>
                <a:srgbClr val="000000"/>
              </a:solidFill>
              <a:ea typeface="KoPub돋움체 Bold" panose="02020603020101020101" pitchFamily="18" charset="-127"/>
            </a:endParaRPr>
          </a:p>
          <a:p>
            <a:pPr marR="0" fontAlgn="base" latinLnBrk="1">
              <a:spcBef>
                <a:spcPts val="1200"/>
              </a:spcBef>
              <a:spcAft>
                <a:spcPts val="1200"/>
              </a:spcAft>
            </a:pPr>
            <a:r>
              <a:rPr lang="en-US" altLang="ko-KR" sz="2400" b="1" kern="0" dirty="0">
                <a:solidFill>
                  <a:srgbClr val="000000"/>
                </a:solidFill>
                <a:ea typeface="KoPub돋움체 Bold" panose="02020603020101020101" pitchFamily="18" charset="-127"/>
              </a:rPr>
              <a:t>III. </a:t>
            </a:r>
            <a:r>
              <a:rPr lang="ko-KR" altLang="en-US" sz="2400" b="1" kern="0" dirty="0">
                <a:solidFill>
                  <a:srgbClr val="000000"/>
                </a:solidFill>
                <a:ea typeface="KoPub돋움체 Bold" panose="02020603020101020101" pitchFamily="18" charset="-127"/>
              </a:rPr>
              <a:t>산학연협력 현황과 요구</a:t>
            </a:r>
            <a:endParaRPr lang="en-US" altLang="ko-KR" sz="2400" b="1" kern="0" dirty="0">
              <a:solidFill>
                <a:srgbClr val="000000"/>
              </a:solidFill>
              <a:ea typeface="KoPub돋움체 Bold" panose="02020603020101020101" pitchFamily="18" charset="-127"/>
            </a:endParaRPr>
          </a:p>
          <a:p>
            <a:pPr marR="0" fontAlgn="base" latinLnBrk="1">
              <a:spcBef>
                <a:spcPts val="1200"/>
              </a:spcBef>
              <a:spcAft>
                <a:spcPts val="1200"/>
              </a:spcAft>
            </a:pPr>
            <a:r>
              <a:rPr lang="en-US" altLang="ko-KR" sz="2400" b="1" kern="0" dirty="0">
                <a:solidFill>
                  <a:srgbClr val="000000"/>
                </a:solidFill>
                <a:ea typeface="KoPub돋움체 Bold" panose="02020603020101020101" pitchFamily="18" charset="-127"/>
              </a:rPr>
              <a:t>IV. </a:t>
            </a:r>
            <a:r>
              <a:rPr lang="ko-KR" altLang="en-US" sz="2400" b="1" kern="0" dirty="0">
                <a:solidFill>
                  <a:srgbClr val="000000"/>
                </a:solidFill>
                <a:ea typeface="KoPub돋움체 Bold" panose="02020603020101020101" pitchFamily="18" charset="-127"/>
              </a:rPr>
              <a:t>지산학연 협력 방안 </a:t>
            </a:r>
            <a:endParaRPr lang="en-US" altLang="ko-KR" sz="2400" b="1" kern="0" dirty="0">
              <a:solidFill>
                <a:srgbClr val="000000"/>
              </a:solidFill>
              <a:ea typeface="KoPub돋움체 Bold" panose="02020603020101020101" pitchFamily="18" charset="-127"/>
            </a:endParaRPr>
          </a:p>
          <a:p>
            <a:pPr marR="0" fontAlgn="base" latinLnBrk="1">
              <a:spcBef>
                <a:spcPts val="1200"/>
              </a:spcBef>
              <a:spcAft>
                <a:spcPts val="1200"/>
              </a:spcAft>
            </a:pPr>
            <a:r>
              <a:rPr lang="en-US" altLang="ko-KR" sz="2400" b="1" kern="0" dirty="0">
                <a:solidFill>
                  <a:srgbClr val="000000"/>
                </a:solidFill>
                <a:ea typeface="KoPub돋움체 Bold" panose="02020603020101020101" pitchFamily="18" charset="-127"/>
              </a:rPr>
              <a:t>V. </a:t>
            </a:r>
            <a:r>
              <a:rPr lang="ko-KR" altLang="en-US" sz="2400" b="1" kern="0" dirty="0">
                <a:solidFill>
                  <a:srgbClr val="000000"/>
                </a:solidFill>
                <a:ea typeface="KoPub돋움체 Bold" panose="02020603020101020101" pitchFamily="18" charset="-127"/>
              </a:rPr>
              <a:t>나가면서</a:t>
            </a:r>
            <a:endParaRPr lang="en-US" altLang="ko-KR" sz="2400" b="1" kern="0" dirty="0">
              <a:solidFill>
                <a:srgbClr val="000000"/>
              </a:solidFill>
              <a:ea typeface="KoPub돋움체 Bold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997645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6BD758F6-9D21-2D52-5DE8-80A791A65DE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7302" y="0"/>
            <a:ext cx="10068046" cy="6858000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EBAD52B1-5430-190E-B930-7A27AC543AF9}"/>
              </a:ext>
            </a:extLst>
          </p:cNvPr>
          <p:cNvSpPr/>
          <p:nvPr/>
        </p:nvSpPr>
        <p:spPr>
          <a:xfrm>
            <a:off x="2128979" y="0"/>
            <a:ext cx="374111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6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D17D28E-4F65-0026-3D1F-1808DC77FD16}"/>
              </a:ext>
            </a:extLst>
          </p:cNvPr>
          <p:cNvSpPr/>
          <p:nvPr/>
        </p:nvSpPr>
        <p:spPr>
          <a:xfrm>
            <a:off x="0" y="0"/>
            <a:ext cx="2123954" cy="6858000"/>
          </a:xfrm>
          <a:prstGeom prst="rect">
            <a:avLst/>
          </a:prstGeom>
          <a:gradFill flip="none" rotWithShape="1">
            <a:gsLst>
              <a:gs pos="0">
                <a:srgbClr val="177FAD"/>
              </a:gs>
              <a:gs pos="100000">
                <a:srgbClr val="54BBE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ED398A-A469-7FE2-D6CE-1222CB00E395}"/>
              </a:ext>
            </a:extLst>
          </p:cNvPr>
          <p:cNvSpPr txBox="1"/>
          <p:nvPr/>
        </p:nvSpPr>
        <p:spPr>
          <a:xfrm>
            <a:off x="2625564" y="497711"/>
            <a:ext cx="6217493" cy="439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I. </a:t>
            </a:r>
            <a:r>
              <a:rPr lang="ko-KR" altLang="en-US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이제는 지방대학 시대</a:t>
            </a:r>
            <a:endParaRPr lang="en-US" altLang="ko-KR" sz="2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0BA13D6-8094-1AE0-A82E-05E9E28D5C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5120" y="406243"/>
            <a:ext cx="1227379" cy="152951"/>
          </a:xfrm>
          <a:prstGeom prst="rect">
            <a:avLst/>
          </a:prstGeom>
        </p:spPr>
      </p:pic>
      <p:grpSp>
        <p:nvGrpSpPr>
          <p:cNvPr id="53" name="그룹 52">
            <a:extLst>
              <a:ext uri="{FF2B5EF4-FFF2-40B4-BE49-F238E27FC236}">
                <a16:creationId xmlns:a16="http://schemas.microsoft.com/office/drawing/2014/main" id="{C46D4E7C-8677-1CE8-DF15-8416E3D6D30A}"/>
              </a:ext>
            </a:extLst>
          </p:cNvPr>
          <p:cNvGrpSpPr/>
          <p:nvPr/>
        </p:nvGrpSpPr>
        <p:grpSpPr>
          <a:xfrm>
            <a:off x="2753616" y="1235572"/>
            <a:ext cx="6607398" cy="338554"/>
            <a:chOff x="2723427" y="1750135"/>
            <a:chExt cx="6607398" cy="338554"/>
          </a:xfrm>
        </p:grpSpPr>
        <p:grpSp>
          <p:nvGrpSpPr>
            <p:cNvPr id="51" name="그룹 50">
              <a:extLst>
                <a:ext uri="{FF2B5EF4-FFF2-40B4-BE49-F238E27FC236}">
                  <a16:creationId xmlns:a16="http://schemas.microsoft.com/office/drawing/2014/main" id="{8379ABA8-BC4A-B67C-E75F-09405565F6A9}"/>
                </a:ext>
              </a:extLst>
            </p:cNvPr>
            <p:cNvGrpSpPr/>
            <p:nvPr/>
          </p:nvGrpSpPr>
          <p:grpSpPr>
            <a:xfrm>
              <a:off x="2723427" y="1816502"/>
              <a:ext cx="101293" cy="172318"/>
              <a:chOff x="2685327" y="1759352"/>
              <a:chExt cx="172422" cy="293322"/>
            </a:xfrm>
          </p:grpSpPr>
          <p:sp>
            <p:nvSpPr>
              <p:cNvPr id="49" name="타원 48">
                <a:extLst>
                  <a:ext uri="{FF2B5EF4-FFF2-40B4-BE49-F238E27FC236}">
                    <a16:creationId xmlns:a16="http://schemas.microsoft.com/office/drawing/2014/main" id="{05E07026-57FD-6EEF-1A97-A29F6D0161CB}"/>
                  </a:ext>
                </a:extLst>
              </p:cNvPr>
              <p:cNvSpPr/>
              <p:nvPr/>
            </p:nvSpPr>
            <p:spPr>
              <a:xfrm>
                <a:off x="2685327" y="1759352"/>
                <a:ext cx="172422" cy="172422"/>
              </a:xfrm>
              <a:prstGeom prst="ellipse">
                <a:avLst/>
              </a:prstGeom>
              <a:solidFill>
                <a:srgbClr val="0065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50" name="타원 49">
                <a:extLst>
                  <a:ext uri="{FF2B5EF4-FFF2-40B4-BE49-F238E27FC236}">
                    <a16:creationId xmlns:a16="http://schemas.microsoft.com/office/drawing/2014/main" id="{62A86848-35C5-2975-423C-42759AC412BA}"/>
                  </a:ext>
                </a:extLst>
              </p:cNvPr>
              <p:cNvSpPr/>
              <p:nvPr/>
            </p:nvSpPr>
            <p:spPr>
              <a:xfrm>
                <a:off x="2685327" y="1880252"/>
                <a:ext cx="172422" cy="172422"/>
              </a:xfrm>
              <a:prstGeom prst="ellipse">
                <a:avLst/>
              </a:prstGeom>
              <a:solidFill>
                <a:srgbClr val="54BB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5EABA3D7-D16F-ADE7-4C0F-5414B6C4B047}"/>
                </a:ext>
              </a:extLst>
            </p:cNvPr>
            <p:cNvSpPr txBox="1"/>
            <p:nvPr/>
          </p:nvSpPr>
          <p:spPr>
            <a:xfrm>
              <a:off x="2854372" y="1750135"/>
              <a:ext cx="647645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‘</a:t>
              </a:r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지방대학 시대</a:t>
              </a:r>
              <a:r>
                <a:rPr lang="en-US" altLang="ko-KR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’ </a:t>
              </a:r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고등교육의 행</a:t>
              </a:r>
              <a:r>
                <a:rPr lang="ko-KR" altLang="en-US" sz="1600" dirty="0">
                  <a:latin typeface="맑은 고딕"/>
                  <a:ea typeface="맑은 고딕"/>
                </a:rPr>
                <a:t>〮</a:t>
              </a:r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재정적 권한 지방자치단체로의 위임</a:t>
              </a:r>
            </a:p>
          </p:txBody>
        </p:sp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8AF5198E-ACDB-C832-088E-F1A9C07AEBA0}"/>
              </a:ext>
            </a:extLst>
          </p:cNvPr>
          <p:cNvSpPr txBox="1"/>
          <p:nvPr/>
        </p:nvSpPr>
        <p:spPr>
          <a:xfrm>
            <a:off x="2913620" y="1748587"/>
            <a:ext cx="8559478" cy="10408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ko-KR" altLang="en-US" sz="1400" b="0" i="0" u="none" strike="noStrike" cap="none" normalizeH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국민의 힘 </a:t>
            </a:r>
            <a:r>
              <a:rPr kumimoji="0" lang="ko-KR" altLang="en-US" sz="1400" b="0" i="0" u="none" strike="noStrike" cap="none" normalizeH="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공약｜</a:t>
            </a:r>
            <a:r>
              <a:rPr lang="ko-KR" altLang="en-US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희망사다리</a:t>
            </a:r>
            <a:r>
              <a:rPr lang="ko-KR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교육 </a:t>
            </a:r>
            <a:r>
              <a:rPr lang="en-US" altLang="ko-KR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“</a:t>
            </a:r>
            <a:r>
              <a:rPr kumimoji="0" lang="en-US" altLang="ko-KR" sz="1400" b="0" i="0" u="none" strike="noStrike" cap="none" normalizeH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ko-KR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미래지향적 대학발전 생태계를 조성</a:t>
            </a:r>
            <a:r>
              <a:rPr lang="en-US" altLang="ko-KR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”</a:t>
            </a:r>
            <a:endParaRPr kumimoji="0" lang="en-US" altLang="ko-KR" sz="1400" b="0" i="0" u="none" strike="noStrike" cap="none" normalizeH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lang="ko-KR" altLang="en-US" sz="140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국정과제 선정</a:t>
            </a:r>
            <a:r>
              <a:rPr kumimoji="0" lang="ko-KR" altLang="en-US" sz="1400" b="0" i="0" u="none" strike="noStrike" cap="none" normalizeH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｜ </a:t>
            </a:r>
            <a:r>
              <a:rPr lang="ko-KR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국정과제 </a:t>
            </a:r>
            <a:r>
              <a:rPr lang="en-US" altLang="ko-KR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85</a:t>
            </a:r>
            <a:r>
              <a:rPr lang="ko-KR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번 </a:t>
            </a:r>
            <a:r>
              <a:rPr kumimoji="0" lang="en-US" altLang="ko-KR" sz="1400" b="0" i="0" u="none" strike="noStrike" cap="none" normalizeH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“</a:t>
            </a:r>
            <a:r>
              <a:rPr kumimoji="0" lang="ko-KR" altLang="en-US" sz="1400" b="0" i="0" u="none" strike="noStrike" cap="none" normalizeH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이제는 지방대학 시대</a:t>
            </a:r>
            <a:r>
              <a:rPr kumimoji="0" lang="en-US" altLang="ko-KR" sz="1400" b="0" i="0" u="none" strike="noStrike" cap="none" normalizeH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” </a:t>
            </a:r>
          </a:p>
          <a:p>
            <a:pPr algn="just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ko-KR" sz="140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’23</a:t>
            </a:r>
            <a:r>
              <a:rPr lang="ko-KR" altLang="en-US" sz="140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년 업무보고</a:t>
            </a:r>
            <a:r>
              <a:rPr lang="ko-KR" altLang="en-US" sz="160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｜</a:t>
            </a:r>
            <a:r>
              <a:rPr lang="ko-KR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교육부 업무보고 </a:t>
            </a:r>
            <a:r>
              <a:rPr lang="en-US" altLang="ko-KR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“</a:t>
            </a:r>
            <a:r>
              <a:rPr lang="ko-KR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지역맞춤 </a:t>
            </a:r>
            <a:r>
              <a:rPr lang="ko-KR" altLang="en-US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규제없는</a:t>
            </a:r>
            <a:r>
              <a:rPr lang="ko-KR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과감한 지원으로 지역을 살리는 교육</a:t>
            </a:r>
            <a:r>
              <a:rPr lang="en-US" altLang="ko-KR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”</a:t>
            </a:r>
            <a:endParaRPr lang="ko-KR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620" y="3053656"/>
            <a:ext cx="2416336" cy="3284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8827" y="3286126"/>
            <a:ext cx="2642797" cy="2957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 descr="C:\Users\krivet\Desktop\교육부 업무보고png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3778" y="3085568"/>
            <a:ext cx="1766941" cy="3157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178" y="3085568"/>
            <a:ext cx="814517" cy="762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줄무늬가 있는 오른쪽 화살표 1"/>
          <p:cNvSpPr/>
          <p:nvPr/>
        </p:nvSpPr>
        <p:spPr>
          <a:xfrm>
            <a:off x="5329956" y="4111625"/>
            <a:ext cx="346944" cy="1409700"/>
          </a:xfrm>
          <a:prstGeom prst="stripedRightArrow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9" name="줄무늬가 있는 오른쪽 화살표 68"/>
          <p:cNvSpPr/>
          <p:nvPr/>
        </p:nvSpPr>
        <p:spPr>
          <a:xfrm>
            <a:off x="8581156" y="4162425"/>
            <a:ext cx="346944" cy="1409700"/>
          </a:xfrm>
          <a:prstGeom prst="stripedRightArrow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44945C3-3CFC-49C3-A689-007C80972F6C}"/>
              </a:ext>
            </a:extLst>
          </p:cNvPr>
          <p:cNvSpPr txBox="1"/>
          <p:nvPr/>
        </p:nvSpPr>
        <p:spPr>
          <a:xfrm>
            <a:off x="2913619" y="6268762"/>
            <a:ext cx="3012141" cy="2657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출처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국민의 힘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(2022). 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제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20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대 대통령선거정책 </a:t>
            </a:r>
            <a:r>
              <a:rPr lang="ko-KR" altLang="en-US" sz="10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공약집</a:t>
            </a:r>
            <a:endParaRPr lang="en-US" altLang="ko-KR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55426FB-F143-4F1D-8170-F2A14C08CEB9}"/>
              </a:ext>
            </a:extLst>
          </p:cNvPr>
          <p:cNvSpPr txBox="1"/>
          <p:nvPr/>
        </p:nvSpPr>
        <p:spPr>
          <a:xfrm>
            <a:off x="5925761" y="6268757"/>
            <a:ext cx="2246934" cy="2657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출처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국무조정실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(2022). 120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대 국정과제 </a:t>
            </a:r>
            <a:endParaRPr lang="en-US" altLang="ko-KR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1960800-A9C6-4A31-87B8-59BE9105187B}"/>
              </a:ext>
            </a:extLst>
          </p:cNvPr>
          <p:cNvSpPr txBox="1"/>
          <p:nvPr/>
        </p:nvSpPr>
        <p:spPr>
          <a:xfrm>
            <a:off x="9073778" y="6268757"/>
            <a:ext cx="2535515" cy="2657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출처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교육부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(2023).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교육부 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'23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업무보고</a:t>
            </a:r>
            <a:endParaRPr lang="en-US" altLang="ko-KR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graphicFrame>
        <p:nvGraphicFramePr>
          <p:cNvPr id="24" name="표 23">
            <a:extLst>
              <a:ext uri="{FF2B5EF4-FFF2-40B4-BE49-F238E27FC236}">
                <a16:creationId xmlns:a16="http://schemas.microsoft.com/office/drawing/2014/main" id="{ACD14DCB-D3BE-4116-80DB-94F158A727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7301111"/>
              </p:ext>
            </p:extLst>
          </p:nvPr>
        </p:nvGraphicFramePr>
        <p:xfrm>
          <a:off x="0" y="1648333"/>
          <a:ext cx="2123954" cy="2486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3954">
                  <a:extLst>
                    <a:ext uri="{9D8B030D-6E8A-4147-A177-3AD203B41FA5}">
                      <a16:colId xmlns:a16="http://schemas.microsoft.com/office/drawing/2014/main" val="2378240077"/>
                    </a:ext>
                  </a:extLst>
                </a:gridCol>
              </a:tblGrid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accent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I. </a:t>
                      </a:r>
                      <a:r>
                        <a:rPr lang="ko-KR" altLang="en-US" sz="1200" kern="0" spc="0" dirty="0">
                          <a:solidFill>
                            <a:schemeClr val="accent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이제는 지방대학 시대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4321403"/>
                  </a:ext>
                </a:extLst>
              </a:tr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지역 현황과 기여도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772467"/>
                  </a:ext>
                </a:extLst>
              </a:tr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산학연협력 현황과 요구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8010843"/>
                  </a:ext>
                </a:extLst>
              </a:tr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IV.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지산학연 협력 방안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6219594"/>
                  </a:ext>
                </a:extLst>
              </a:tr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V.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나가면서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71608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07009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6BD758F6-9D21-2D52-5DE8-80A791A65DE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605" y="0"/>
            <a:ext cx="10068046" cy="6858000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EBAD52B1-5430-190E-B930-7A27AC543AF9}"/>
              </a:ext>
            </a:extLst>
          </p:cNvPr>
          <p:cNvSpPr/>
          <p:nvPr/>
        </p:nvSpPr>
        <p:spPr>
          <a:xfrm>
            <a:off x="2128979" y="0"/>
            <a:ext cx="374111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6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D17D28E-4F65-0026-3D1F-1808DC77FD16}"/>
              </a:ext>
            </a:extLst>
          </p:cNvPr>
          <p:cNvSpPr/>
          <p:nvPr/>
        </p:nvSpPr>
        <p:spPr>
          <a:xfrm>
            <a:off x="0" y="0"/>
            <a:ext cx="2123954" cy="6858000"/>
          </a:xfrm>
          <a:prstGeom prst="rect">
            <a:avLst/>
          </a:prstGeom>
          <a:gradFill flip="none" rotWithShape="1">
            <a:gsLst>
              <a:gs pos="0">
                <a:srgbClr val="177FAD"/>
              </a:gs>
              <a:gs pos="100000">
                <a:srgbClr val="54BBE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ED398A-A469-7FE2-D6CE-1222CB00E395}"/>
              </a:ext>
            </a:extLst>
          </p:cNvPr>
          <p:cNvSpPr txBox="1"/>
          <p:nvPr/>
        </p:nvSpPr>
        <p:spPr>
          <a:xfrm>
            <a:off x="2625564" y="497711"/>
            <a:ext cx="6217493" cy="4963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I. </a:t>
            </a:r>
            <a:r>
              <a:rPr lang="ko-KR" altLang="en-US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이제는 지방대학 시대</a:t>
            </a:r>
            <a:endParaRPr lang="en-US" altLang="ko-KR" sz="2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>
              <a:lnSpc>
                <a:spcPct val="120000"/>
              </a:lnSpc>
            </a:pPr>
            <a:endParaRPr lang="en-US" altLang="ko-KR" sz="200" spc="-70" dirty="0">
              <a:solidFill>
                <a:srgbClr val="0065B0"/>
              </a:solidFill>
              <a:latin typeface="KoPub돋움체 Bold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0BA13D6-8094-1AE0-A82E-05E9E28D5C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5120" y="406243"/>
            <a:ext cx="1227379" cy="152951"/>
          </a:xfrm>
          <a:prstGeom prst="rect">
            <a:avLst/>
          </a:prstGeom>
        </p:spPr>
      </p:pic>
      <p:grpSp>
        <p:nvGrpSpPr>
          <p:cNvPr id="53" name="그룹 52">
            <a:extLst>
              <a:ext uri="{FF2B5EF4-FFF2-40B4-BE49-F238E27FC236}">
                <a16:creationId xmlns:a16="http://schemas.microsoft.com/office/drawing/2014/main" id="{C46D4E7C-8677-1CE8-DF15-8416E3D6D30A}"/>
              </a:ext>
            </a:extLst>
          </p:cNvPr>
          <p:cNvGrpSpPr/>
          <p:nvPr/>
        </p:nvGrpSpPr>
        <p:grpSpPr>
          <a:xfrm>
            <a:off x="2657604" y="1200994"/>
            <a:ext cx="5427588" cy="338554"/>
            <a:chOff x="2723427" y="1750135"/>
            <a:chExt cx="5427588" cy="338554"/>
          </a:xfrm>
        </p:grpSpPr>
        <p:grpSp>
          <p:nvGrpSpPr>
            <p:cNvPr id="51" name="그룹 50">
              <a:extLst>
                <a:ext uri="{FF2B5EF4-FFF2-40B4-BE49-F238E27FC236}">
                  <a16:creationId xmlns:a16="http://schemas.microsoft.com/office/drawing/2014/main" id="{8379ABA8-BC4A-B67C-E75F-09405565F6A9}"/>
                </a:ext>
              </a:extLst>
            </p:cNvPr>
            <p:cNvGrpSpPr/>
            <p:nvPr/>
          </p:nvGrpSpPr>
          <p:grpSpPr>
            <a:xfrm>
              <a:off x="2723427" y="1816502"/>
              <a:ext cx="101293" cy="172318"/>
              <a:chOff x="2685327" y="1759352"/>
              <a:chExt cx="172422" cy="293322"/>
            </a:xfrm>
          </p:grpSpPr>
          <p:sp>
            <p:nvSpPr>
              <p:cNvPr id="49" name="타원 48">
                <a:extLst>
                  <a:ext uri="{FF2B5EF4-FFF2-40B4-BE49-F238E27FC236}">
                    <a16:creationId xmlns:a16="http://schemas.microsoft.com/office/drawing/2014/main" id="{05E07026-57FD-6EEF-1A97-A29F6D0161CB}"/>
                  </a:ext>
                </a:extLst>
              </p:cNvPr>
              <p:cNvSpPr/>
              <p:nvPr/>
            </p:nvSpPr>
            <p:spPr>
              <a:xfrm>
                <a:off x="2685327" y="1759352"/>
                <a:ext cx="172422" cy="172422"/>
              </a:xfrm>
              <a:prstGeom prst="ellipse">
                <a:avLst/>
              </a:prstGeom>
              <a:solidFill>
                <a:srgbClr val="0065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0" name="타원 49">
                <a:extLst>
                  <a:ext uri="{FF2B5EF4-FFF2-40B4-BE49-F238E27FC236}">
                    <a16:creationId xmlns:a16="http://schemas.microsoft.com/office/drawing/2014/main" id="{62A86848-35C5-2975-423C-42759AC412BA}"/>
                  </a:ext>
                </a:extLst>
              </p:cNvPr>
              <p:cNvSpPr/>
              <p:nvPr/>
            </p:nvSpPr>
            <p:spPr>
              <a:xfrm>
                <a:off x="2685327" y="1880252"/>
                <a:ext cx="172422" cy="172422"/>
              </a:xfrm>
              <a:prstGeom prst="ellipse">
                <a:avLst/>
              </a:prstGeom>
              <a:solidFill>
                <a:srgbClr val="54BB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5EABA3D7-D16F-ADE7-4C0F-5414B6C4B047}"/>
                </a:ext>
              </a:extLst>
            </p:cNvPr>
            <p:cNvSpPr txBox="1"/>
            <p:nvPr/>
          </p:nvSpPr>
          <p:spPr>
            <a:xfrm>
              <a:off x="2854372" y="1750135"/>
              <a:ext cx="529664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en-US" altLang="ko-KR" sz="1600" dirty="0" err="1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Kingdon</a:t>
              </a:r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의 다중흐름모형을 적용한 정책변동 과정 분석</a:t>
              </a:r>
            </a:p>
          </p:txBody>
        </p:sp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8AF5198E-ACDB-C832-088E-F1A9C07AEBA0}"/>
              </a:ext>
            </a:extLst>
          </p:cNvPr>
          <p:cNvSpPr txBox="1"/>
          <p:nvPr/>
        </p:nvSpPr>
        <p:spPr>
          <a:xfrm>
            <a:off x="2737772" y="1802800"/>
            <a:ext cx="3839579" cy="11264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82663" marR="0" lvl="0" indent="-982663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ko-KR" altLang="en-US" sz="1400" b="0" i="0" u="none" strike="noStrike" cap="none" spc="-70" normalizeH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문제의 흐름｜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’21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년 기점으로 인구감소에 따른 대입 </a:t>
            </a:r>
            <a:r>
              <a:rPr lang="ko-KR" altLang="en-US" sz="14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충원율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미달 가시화하고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학생정원관리 실패에 대한 비판 증가하고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학술담론은 지역과의 연계 강조</a:t>
            </a:r>
            <a:endParaRPr lang="en-US" altLang="ko-KR" sz="14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AF5198E-ACDB-C832-088E-F1A9C07AEBA0}"/>
              </a:ext>
            </a:extLst>
          </p:cNvPr>
          <p:cNvSpPr txBox="1"/>
          <p:nvPr/>
        </p:nvSpPr>
        <p:spPr>
          <a:xfrm>
            <a:off x="6776152" y="5790426"/>
            <a:ext cx="513154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출처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0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주휘정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외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(2023). </a:t>
            </a:r>
            <a:r>
              <a:rPr lang="ko-KR" altLang="en-US" sz="10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광역지자체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인력양성 시스템 구축 및 활성화 모델 연구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중간보고서에서 발췌</a:t>
            </a:r>
            <a:endParaRPr lang="en-US" altLang="ko-KR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grpSp>
        <p:nvGrpSpPr>
          <p:cNvPr id="101" name="그룹 100"/>
          <p:cNvGrpSpPr/>
          <p:nvPr/>
        </p:nvGrpSpPr>
        <p:grpSpPr>
          <a:xfrm>
            <a:off x="6884994" y="1954282"/>
            <a:ext cx="4678165" cy="3672408"/>
            <a:chOff x="1762459" y="692696"/>
            <a:chExt cx="4678165" cy="3672408"/>
          </a:xfrm>
        </p:grpSpPr>
        <p:sp>
          <p:nvSpPr>
            <p:cNvPr id="102" name="직사각형 101"/>
            <p:cNvSpPr/>
            <p:nvPr/>
          </p:nvSpPr>
          <p:spPr>
            <a:xfrm>
              <a:off x="1762459" y="692696"/>
              <a:ext cx="1513397" cy="288032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800" b="1" dirty="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문제의 흐름</a:t>
              </a:r>
            </a:p>
          </p:txBody>
        </p:sp>
        <p:sp>
          <p:nvSpPr>
            <p:cNvPr id="103" name="직사각형 102"/>
            <p:cNvSpPr/>
            <p:nvPr/>
          </p:nvSpPr>
          <p:spPr>
            <a:xfrm>
              <a:off x="1762460" y="980728"/>
              <a:ext cx="361268" cy="360040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지표변화</a:t>
              </a:r>
              <a:endParaRPr lang="en-US" altLang="ko-KR" sz="700" dirty="0">
                <a:solidFill>
                  <a:schemeClr val="tx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4" name="직사각형 103"/>
            <p:cNvSpPr/>
            <p:nvPr/>
          </p:nvSpPr>
          <p:spPr>
            <a:xfrm>
              <a:off x="2123729" y="980728"/>
              <a:ext cx="1152128" cy="360040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〮인구감소지역지정</a:t>
              </a:r>
              <a:r>
                <a:rPr lang="en-US" altLang="ko-KR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(89</a:t>
              </a:r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개</a:t>
              </a:r>
              <a:r>
                <a:rPr lang="en-US" altLang="ko-KR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)</a:t>
              </a:r>
            </a:p>
            <a:p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〮대입 </a:t>
              </a:r>
              <a:r>
                <a:rPr lang="ko-KR" altLang="en-US" sz="700" dirty="0" err="1">
                  <a:solidFill>
                    <a:schemeClr val="tx1"/>
                  </a:solidFill>
                  <a:latin typeface="맑은 고딕"/>
                  <a:ea typeface="맑은 고딕"/>
                </a:rPr>
                <a:t>데드크로스</a:t>
              </a:r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 진입</a:t>
              </a:r>
            </a:p>
          </p:txBody>
        </p:sp>
        <p:sp>
          <p:nvSpPr>
            <p:cNvPr id="105" name="직사각형 104"/>
            <p:cNvSpPr/>
            <p:nvPr/>
          </p:nvSpPr>
          <p:spPr>
            <a:xfrm>
              <a:off x="1762459" y="1340768"/>
              <a:ext cx="180635" cy="720080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700" dirty="0" err="1">
                  <a:solidFill>
                    <a:schemeClr val="tx1"/>
                  </a:solidFill>
                  <a:latin typeface="맑은 고딕"/>
                  <a:ea typeface="맑은 고딕"/>
                </a:rPr>
                <a:t>인식의변화</a:t>
              </a:r>
              <a:endParaRPr lang="en-US" altLang="ko-KR" sz="700" dirty="0">
                <a:solidFill>
                  <a:schemeClr val="tx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6" name="직사각형 105"/>
            <p:cNvSpPr/>
            <p:nvPr/>
          </p:nvSpPr>
          <p:spPr>
            <a:xfrm>
              <a:off x="2123728" y="1340768"/>
              <a:ext cx="1152128" cy="360040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〮사회적 관심 증가</a:t>
              </a:r>
              <a:endParaRPr lang="en-US" altLang="ko-KR" sz="700" dirty="0">
                <a:solidFill>
                  <a:schemeClr val="tx1"/>
                </a:solidFill>
                <a:latin typeface="맑은 고딕"/>
                <a:ea typeface="맑은 고딕"/>
              </a:endParaRPr>
            </a:p>
            <a:p>
              <a:r>
                <a:rPr lang="ko-KR" altLang="en-US" sz="700" dirty="0">
                  <a:solidFill>
                    <a:schemeClr val="tx1"/>
                  </a:solidFill>
                </a:rPr>
                <a:t>〮</a:t>
              </a:r>
              <a:r>
                <a:rPr lang="ko-KR" altLang="en-US" sz="700" dirty="0" err="1">
                  <a:solidFill>
                    <a:schemeClr val="tx1"/>
                  </a:solidFill>
                </a:rPr>
                <a:t>지자체</a:t>
              </a:r>
              <a:r>
                <a:rPr lang="ko-KR" altLang="en-US" sz="700" dirty="0">
                  <a:solidFill>
                    <a:schemeClr val="tx1"/>
                  </a:solidFill>
                </a:rPr>
                <a:t> 개입 담론 형성 </a:t>
              </a:r>
              <a:endParaRPr lang="ko-KR" altLang="en-US" sz="700" dirty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107" name="직사각형 106"/>
            <p:cNvSpPr/>
            <p:nvPr/>
          </p:nvSpPr>
          <p:spPr>
            <a:xfrm>
              <a:off x="2123728" y="1700808"/>
              <a:ext cx="1152128" cy="360040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〮학생정원관리 실패</a:t>
              </a:r>
              <a:endParaRPr lang="en-US" altLang="ko-KR" sz="700" dirty="0">
                <a:solidFill>
                  <a:schemeClr val="tx1"/>
                </a:solidFill>
                <a:latin typeface="맑은 고딕"/>
                <a:ea typeface="맑은 고딕"/>
              </a:endParaRPr>
            </a:p>
            <a:p>
              <a:r>
                <a:rPr lang="ko-KR" altLang="en-US" sz="700" dirty="0">
                  <a:solidFill>
                    <a:schemeClr val="tx1"/>
                  </a:solidFill>
                </a:rPr>
                <a:t>〮지역연계 필요성 증대</a:t>
              </a:r>
              <a:endParaRPr lang="ko-KR" altLang="en-US" sz="700" dirty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108" name="직사각형 107"/>
            <p:cNvSpPr/>
            <p:nvPr/>
          </p:nvSpPr>
          <p:spPr>
            <a:xfrm>
              <a:off x="1943093" y="1340768"/>
              <a:ext cx="180635" cy="360040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700">
                  <a:solidFill>
                    <a:schemeClr val="tx1"/>
                  </a:solidFill>
                  <a:latin typeface="맑은 고딕"/>
                  <a:ea typeface="맑은 고딕"/>
                </a:rPr>
                <a:t>사회</a:t>
              </a:r>
              <a:endParaRPr lang="en-US" altLang="ko-KR" sz="700" dirty="0">
                <a:solidFill>
                  <a:schemeClr val="tx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09" name="직사각형 108"/>
            <p:cNvSpPr/>
            <p:nvPr/>
          </p:nvSpPr>
          <p:spPr>
            <a:xfrm>
              <a:off x="1943093" y="1700808"/>
              <a:ext cx="180635" cy="360040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학술</a:t>
              </a:r>
              <a:endParaRPr lang="en-US" altLang="ko-KR" sz="700" dirty="0">
                <a:solidFill>
                  <a:schemeClr val="tx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10" name="직사각형 109"/>
            <p:cNvSpPr/>
            <p:nvPr/>
          </p:nvSpPr>
          <p:spPr>
            <a:xfrm>
              <a:off x="1762459" y="2204864"/>
              <a:ext cx="1513397" cy="288032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800" b="1" dirty="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정치의 흐름</a:t>
              </a:r>
            </a:p>
          </p:txBody>
        </p:sp>
        <p:sp>
          <p:nvSpPr>
            <p:cNvPr id="111" name="직사각형 110"/>
            <p:cNvSpPr/>
            <p:nvPr/>
          </p:nvSpPr>
          <p:spPr>
            <a:xfrm>
              <a:off x="1763689" y="2492896"/>
              <a:ext cx="361268" cy="360040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대선</a:t>
              </a:r>
              <a:endParaRPr lang="en-US" altLang="ko-KR" sz="700" dirty="0">
                <a:solidFill>
                  <a:schemeClr val="tx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12" name="직사각형 111"/>
            <p:cNvSpPr/>
            <p:nvPr/>
          </p:nvSpPr>
          <p:spPr>
            <a:xfrm>
              <a:off x="2124958" y="2492896"/>
              <a:ext cx="1152128" cy="360040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〮정권교체와 국정과제</a:t>
              </a:r>
              <a:endParaRPr lang="en-US" altLang="ko-KR" sz="700" dirty="0">
                <a:solidFill>
                  <a:schemeClr val="tx1"/>
                </a:solidFill>
                <a:latin typeface="맑은 고딕"/>
                <a:ea typeface="맑은 고딕"/>
              </a:endParaRPr>
            </a:p>
            <a:p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〮교육부 장관임명 지체</a:t>
              </a:r>
            </a:p>
          </p:txBody>
        </p:sp>
        <p:sp>
          <p:nvSpPr>
            <p:cNvPr id="113" name="직사각형 112"/>
            <p:cNvSpPr/>
            <p:nvPr/>
          </p:nvSpPr>
          <p:spPr>
            <a:xfrm>
              <a:off x="1763688" y="2852936"/>
              <a:ext cx="361268" cy="360040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지선</a:t>
              </a:r>
              <a:endParaRPr lang="en-US" altLang="ko-KR" sz="700" dirty="0">
                <a:solidFill>
                  <a:schemeClr val="tx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14" name="직사각형 113"/>
            <p:cNvSpPr/>
            <p:nvPr/>
          </p:nvSpPr>
          <p:spPr>
            <a:xfrm>
              <a:off x="2124957" y="2852936"/>
              <a:ext cx="1152128" cy="360040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〮초광역특별연합 폐기</a:t>
              </a:r>
              <a:endParaRPr lang="en-US" altLang="ko-KR" sz="700" dirty="0">
                <a:solidFill>
                  <a:schemeClr val="tx1"/>
                </a:solidFill>
                <a:latin typeface="맑은 고딕"/>
                <a:ea typeface="맑은 고딕"/>
              </a:endParaRPr>
            </a:p>
            <a:p>
              <a:r>
                <a:rPr lang="ko-KR" altLang="en-US" sz="700" dirty="0">
                  <a:solidFill>
                    <a:schemeClr val="tx1"/>
                  </a:solidFill>
                </a:rPr>
                <a:t>〮중앙지방협력회의 강조 </a:t>
              </a:r>
              <a:endParaRPr lang="ko-KR" altLang="en-US" sz="700" dirty="0">
                <a:solidFill>
                  <a:schemeClr val="tx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15" name="직사각형 114"/>
            <p:cNvSpPr/>
            <p:nvPr/>
          </p:nvSpPr>
          <p:spPr>
            <a:xfrm>
              <a:off x="1762459" y="3356992"/>
              <a:ext cx="1513397" cy="288032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800" b="1" dirty="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정책의 흐름</a:t>
              </a:r>
            </a:p>
          </p:txBody>
        </p:sp>
        <p:sp>
          <p:nvSpPr>
            <p:cNvPr id="116" name="직사각형 115"/>
            <p:cNvSpPr/>
            <p:nvPr/>
          </p:nvSpPr>
          <p:spPr>
            <a:xfrm>
              <a:off x="1763689" y="3645024"/>
              <a:ext cx="361268" cy="360040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초기</a:t>
              </a:r>
              <a:endParaRPr lang="en-US" altLang="ko-KR" sz="700" dirty="0">
                <a:solidFill>
                  <a:schemeClr val="tx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17" name="직사각형 116"/>
            <p:cNvSpPr/>
            <p:nvPr/>
          </p:nvSpPr>
          <p:spPr>
            <a:xfrm>
              <a:off x="2124958" y="3645024"/>
              <a:ext cx="1152128" cy="360040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〮</a:t>
              </a:r>
              <a:r>
                <a:rPr lang="ko-KR" altLang="en-US" sz="700" dirty="0" err="1">
                  <a:solidFill>
                    <a:schemeClr val="tx1"/>
                  </a:solidFill>
                  <a:latin typeface="맑은 고딕"/>
                  <a:ea typeface="맑은 고딕"/>
                </a:rPr>
                <a:t>지방대육성법</a:t>
              </a:r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 제</a:t>
              </a:r>
              <a:r>
                <a:rPr lang="en-US" altLang="ko-KR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/</a:t>
              </a:r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개정</a:t>
              </a:r>
              <a:endParaRPr lang="en-US" altLang="ko-KR" sz="700" dirty="0">
                <a:solidFill>
                  <a:schemeClr val="tx1"/>
                </a:solidFill>
                <a:latin typeface="맑은 고딕"/>
                <a:ea typeface="맑은 고딕"/>
              </a:endParaRPr>
            </a:p>
            <a:p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〮관련재정지원사업 수행</a:t>
              </a:r>
            </a:p>
          </p:txBody>
        </p:sp>
        <p:sp>
          <p:nvSpPr>
            <p:cNvPr id="118" name="직사각형 117"/>
            <p:cNvSpPr/>
            <p:nvPr/>
          </p:nvSpPr>
          <p:spPr>
            <a:xfrm>
              <a:off x="1763688" y="4005064"/>
              <a:ext cx="361268" cy="360040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대안</a:t>
              </a:r>
              <a:endParaRPr lang="en-US" altLang="ko-KR" sz="700" dirty="0">
                <a:solidFill>
                  <a:schemeClr val="tx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19" name="직사각형 118"/>
            <p:cNvSpPr/>
            <p:nvPr/>
          </p:nvSpPr>
          <p:spPr>
            <a:xfrm>
              <a:off x="2124957" y="4005064"/>
              <a:ext cx="1152128" cy="360040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〮</a:t>
              </a:r>
              <a:r>
                <a:rPr lang="ko-KR" altLang="en-US" sz="700" dirty="0" err="1">
                  <a:solidFill>
                    <a:schemeClr val="tx1"/>
                  </a:solidFill>
                  <a:latin typeface="맑은 고딕"/>
                  <a:ea typeface="맑은 고딕"/>
                </a:rPr>
                <a:t>지자체</a:t>
              </a:r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 자체사업 실시</a:t>
              </a:r>
              <a:endParaRPr lang="en-US" altLang="ko-KR" sz="700" dirty="0">
                <a:solidFill>
                  <a:schemeClr val="tx1"/>
                </a:solidFill>
                <a:latin typeface="맑은 고딕"/>
                <a:ea typeface="맑은 고딕"/>
              </a:endParaRPr>
            </a:p>
            <a:p>
              <a:r>
                <a:rPr lang="ko-KR" altLang="en-US" sz="700" dirty="0">
                  <a:solidFill>
                    <a:schemeClr val="tx1"/>
                  </a:solidFill>
                </a:rPr>
                <a:t>〮지자체 권한 강화 기조</a:t>
              </a:r>
              <a:endParaRPr lang="ko-KR" altLang="en-US" sz="700" dirty="0">
                <a:solidFill>
                  <a:schemeClr val="tx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20" name="순서도: 연결자 119"/>
            <p:cNvSpPr/>
            <p:nvPr/>
          </p:nvSpPr>
          <p:spPr>
            <a:xfrm>
              <a:off x="4139952" y="2618910"/>
              <a:ext cx="162018" cy="171019"/>
            </a:xfrm>
            <a:prstGeom prst="flowChartConnector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1" name="순서도: 연결자 120"/>
            <p:cNvSpPr/>
            <p:nvPr/>
          </p:nvSpPr>
          <p:spPr>
            <a:xfrm>
              <a:off x="3824917" y="2276872"/>
              <a:ext cx="819091" cy="814590"/>
            </a:xfrm>
            <a:prstGeom prst="flowChartConnector">
              <a:avLst/>
            </a:prstGeom>
            <a:noFill/>
            <a:ln w="28575">
              <a:solidFill>
                <a:schemeClr val="accent5">
                  <a:lumMod val="75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22" name="직선 화살표 연결선 121"/>
            <p:cNvCxnSpPr>
              <a:stCxn id="106" idx="3"/>
              <a:endCxn id="121" idx="1"/>
            </p:cNvCxnSpPr>
            <p:nvPr/>
          </p:nvCxnSpPr>
          <p:spPr>
            <a:xfrm>
              <a:off x="3275856" y="1520788"/>
              <a:ext cx="669014" cy="875378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직선 화살표 연결선 122"/>
            <p:cNvCxnSpPr>
              <a:stCxn id="112" idx="3"/>
              <a:endCxn id="121" idx="2"/>
            </p:cNvCxnSpPr>
            <p:nvPr/>
          </p:nvCxnSpPr>
          <p:spPr>
            <a:xfrm>
              <a:off x="3277086" y="2672916"/>
              <a:ext cx="547831" cy="11251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직선 화살표 연결선 123"/>
            <p:cNvCxnSpPr>
              <a:endCxn id="121" idx="3"/>
            </p:cNvCxnSpPr>
            <p:nvPr/>
          </p:nvCxnSpPr>
          <p:spPr>
            <a:xfrm flipV="1">
              <a:off x="3277086" y="2972168"/>
              <a:ext cx="667784" cy="1032896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5" name="직사각형 124"/>
            <p:cNvSpPr/>
            <p:nvPr/>
          </p:nvSpPr>
          <p:spPr>
            <a:xfrm>
              <a:off x="3877898" y="3537012"/>
              <a:ext cx="694102" cy="288032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800" b="1" dirty="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 정책</a:t>
              </a:r>
              <a:endParaRPr lang="en-US" altLang="ko-KR" sz="800" b="1" dirty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endParaRPr>
            </a:p>
            <a:p>
              <a:pPr algn="ctr"/>
              <a:r>
                <a:rPr lang="ko-KR" altLang="en-US" sz="800" b="1" dirty="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선도가 </a:t>
              </a:r>
            </a:p>
          </p:txBody>
        </p:sp>
        <p:sp>
          <p:nvSpPr>
            <p:cNvPr id="126" name="직사각형 125"/>
            <p:cNvSpPr/>
            <p:nvPr/>
          </p:nvSpPr>
          <p:spPr>
            <a:xfrm>
              <a:off x="3875444" y="3825044"/>
              <a:ext cx="696556" cy="540060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700" dirty="0" err="1">
                  <a:solidFill>
                    <a:schemeClr val="tx1"/>
                  </a:solidFill>
                  <a:latin typeface="맑은 고딕"/>
                  <a:ea typeface="맑은 고딕"/>
                </a:rPr>
                <a:t>기재부</a:t>
              </a:r>
              <a:r>
                <a:rPr lang="en-US" altLang="ko-KR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&amp;</a:t>
              </a:r>
            </a:p>
            <a:p>
              <a:pPr algn="ctr"/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교육부</a:t>
              </a:r>
              <a:r>
                <a:rPr lang="en-US" altLang="ko-KR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(</a:t>
              </a:r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장관</a:t>
              </a:r>
              <a:r>
                <a:rPr lang="en-US" altLang="ko-KR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)</a:t>
              </a:r>
            </a:p>
            <a:p>
              <a:pPr algn="ctr"/>
              <a:endParaRPr lang="en-US" altLang="ko-KR" sz="700" dirty="0">
                <a:solidFill>
                  <a:schemeClr val="tx1"/>
                </a:solidFill>
                <a:latin typeface="맑은 고딕"/>
                <a:ea typeface="맑은 고딕"/>
              </a:endParaRPr>
            </a:p>
            <a:p>
              <a:pPr algn="ctr"/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국회설득</a:t>
              </a:r>
              <a:endParaRPr lang="en-US" altLang="ko-KR" sz="700" dirty="0">
                <a:solidFill>
                  <a:schemeClr val="tx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27" name="직사각형 126"/>
            <p:cNvSpPr/>
            <p:nvPr/>
          </p:nvSpPr>
          <p:spPr>
            <a:xfrm>
              <a:off x="4921138" y="3356992"/>
              <a:ext cx="356456" cy="1008112"/>
            </a:xfrm>
            <a:prstGeom prst="rect">
              <a:avLst/>
            </a:prstGeom>
            <a:noFill/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800" dirty="0" err="1">
                  <a:solidFill>
                    <a:schemeClr val="tx1"/>
                  </a:solidFill>
                </a:rPr>
                <a:t>고특회계</a:t>
              </a:r>
              <a:endParaRPr lang="en-US" altLang="ko-KR" sz="800" dirty="0">
                <a:solidFill>
                  <a:schemeClr val="tx1"/>
                </a:solidFill>
              </a:endParaRPr>
            </a:p>
            <a:p>
              <a:pPr algn="ctr"/>
              <a:r>
                <a:rPr lang="ko-KR" altLang="en-US" sz="800" dirty="0">
                  <a:solidFill>
                    <a:schemeClr val="tx1"/>
                  </a:solidFill>
                </a:rPr>
                <a:t>한시법</a:t>
              </a:r>
            </a:p>
          </p:txBody>
        </p:sp>
        <p:sp>
          <p:nvSpPr>
            <p:cNvPr id="128" name="직사각형 127"/>
            <p:cNvSpPr/>
            <p:nvPr/>
          </p:nvSpPr>
          <p:spPr>
            <a:xfrm>
              <a:off x="4921138" y="3068960"/>
              <a:ext cx="356456" cy="288032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800" b="1" dirty="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</a:rPr>
                <a:t>국회</a:t>
              </a:r>
            </a:p>
          </p:txBody>
        </p:sp>
        <p:sp>
          <p:nvSpPr>
            <p:cNvPr id="129" name="TextBox 128"/>
            <p:cNvSpPr txBox="1"/>
            <p:nvPr/>
          </p:nvSpPr>
          <p:spPr>
            <a:xfrm>
              <a:off x="4006416" y="2385174"/>
              <a:ext cx="504056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b="1" dirty="0" err="1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커플링</a:t>
              </a:r>
              <a:endParaRPr lang="ko-KR" altLang="en-US" sz="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30" name="직사각형 129"/>
            <p:cNvSpPr/>
            <p:nvPr/>
          </p:nvSpPr>
          <p:spPr>
            <a:xfrm>
              <a:off x="5364088" y="2168860"/>
              <a:ext cx="356456" cy="100811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b="1" dirty="0">
                  <a:solidFill>
                    <a:schemeClr val="tx1"/>
                  </a:solidFill>
                </a:rPr>
                <a:t>정책의</a:t>
              </a:r>
              <a:endParaRPr lang="en-US" altLang="ko-KR" sz="1000" b="1" dirty="0">
                <a:solidFill>
                  <a:schemeClr val="tx1"/>
                </a:solidFill>
              </a:endParaRPr>
            </a:p>
            <a:p>
              <a:pPr algn="ctr"/>
              <a:r>
                <a:rPr lang="ko-KR" altLang="en-US" sz="1000" b="1" dirty="0">
                  <a:solidFill>
                    <a:schemeClr val="tx1"/>
                  </a:solidFill>
                </a:rPr>
                <a:t> </a:t>
              </a:r>
              <a:endParaRPr lang="en-US" altLang="ko-KR" sz="1000" b="1" dirty="0">
                <a:solidFill>
                  <a:schemeClr val="tx1"/>
                </a:solidFill>
              </a:endParaRPr>
            </a:p>
            <a:p>
              <a:pPr algn="ctr"/>
              <a:r>
                <a:rPr lang="ko-KR" altLang="en-US" sz="1000" b="1" dirty="0">
                  <a:solidFill>
                    <a:schemeClr val="tx1"/>
                  </a:solidFill>
                </a:rPr>
                <a:t>창</a:t>
              </a:r>
            </a:p>
          </p:txBody>
        </p:sp>
        <p:cxnSp>
          <p:nvCxnSpPr>
            <p:cNvPr id="131" name="직선 화살표 연결선 130"/>
            <p:cNvCxnSpPr>
              <a:stCxn id="126" idx="3"/>
            </p:cNvCxnSpPr>
            <p:nvPr/>
          </p:nvCxnSpPr>
          <p:spPr>
            <a:xfrm>
              <a:off x="4572000" y="4095074"/>
              <a:ext cx="349138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2" name="줄무늬가 있는 오른쪽 화살표 131"/>
            <p:cNvSpPr/>
            <p:nvPr/>
          </p:nvSpPr>
          <p:spPr>
            <a:xfrm rot="16200000">
              <a:off x="4087812" y="3007788"/>
              <a:ext cx="309704" cy="648072"/>
            </a:xfrm>
            <a:prstGeom prst="stripedRightArrow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3" name="직사각형 132"/>
            <p:cNvSpPr/>
            <p:nvPr/>
          </p:nvSpPr>
          <p:spPr>
            <a:xfrm>
              <a:off x="6084168" y="1628800"/>
              <a:ext cx="356456" cy="2196244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b="1" dirty="0">
                  <a:solidFill>
                    <a:schemeClr val="tx1"/>
                  </a:solidFill>
                </a:rPr>
                <a:t>정책</a:t>
              </a:r>
              <a:endParaRPr lang="en-US" altLang="ko-KR" sz="1000" b="1" dirty="0">
                <a:solidFill>
                  <a:schemeClr val="tx1"/>
                </a:solidFill>
              </a:endParaRPr>
            </a:p>
            <a:p>
              <a:pPr algn="ctr"/>
              <a:r>
                <a:rPr lang="ko-KR" altLang="en-US" sz="1000" b="1" dirty="0">
                  <a:solidFill>
                    <a:schemeClr val="tx1"/>
                  </a:solidFill>
                </a:rPr>
                <a:t>산출</a:t>
              </a:r>
            </a:p>
          </p:txBody>
        </p:sp>
        <p:sp>
          <p:nvSpPr>
            <p:cNvPr id="134" name="톱니 모양의 오른쪽 화살표 133"/>
            <p:cNvSpPr/>
            <p:nvPr/>
          </p:nvSpPr>
          <p:spPr>
            <a:xfrm>
              <a:off x="4746569" y="2578260"/>
              <a:ext cx="531025" cy="252318"/>
            </a:xfrm>
            <a:prstGeom prst="notchedRightArrow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5" name="톱니 모양의 오른쪽 화살표 134"/>
            <p:cNvSpPr/>
            <p:nvPr/>
          </p:nvSpPr>
          <p:spPr>
            <a:xfrm>
              <a:off x="5769168" y="2564904"/>
              <a:ext cx="265512" cy="252318"/>
            </a:xfrm>
            <a:prstGeom prst="notchedRightArrow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36" name="TextBox 135">
            <a:extLst>
              <a:ext uri="{FF2B5EF4-FFF2-40B4-BE49-F238E27FC236}">
                <a16:creationId xmlns:a16="http://schemas.microsoft.com/office/drawing/2014/main" id="{8AF5198E-ACDB-C832-088E-F1A9C07AEBA0}"/>
              </a:ext>
            </a:extLst>
          </p:cNvPr>
          <p:cNvSpPr txBox="1"/>
          <p:nvPr/>
        </p:nvSpPr>
        <p:spPr>
          <a:xfrm>
            <a:off x="2740303" y="3041991"/>
            <a:ext cx="3839579" cy="11264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82663" marR="0" lvl="0" indent="-982663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ko-KR" altLang="en-US" sz="1400" b="0" i="0" u="none" strike="noStrike" cap="none" spc="-70" normalizeH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정치의 흐름｜</a:t>
            </a:r>
            <a:r>
              <a:rPr lang="ko-KR" altLang="en-US" sz="14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윤석열정부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출범으로 정권 교체되었으나 교육부 장관지명 지체되었고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지선 이후 문재인 정부 추진하였던 초광역특별연합 폐기되고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중앙지방협력회의 강조</a:t>
            </a:r>
            <a:endParaRPr lang="en-US" altLang="ko-KR" sz="14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8AF5198E-ACDB-C832-088E-F1A9C07AEBA0}"/>
              </a:ext>
            </a:extLst>
          </p:cNvPr>
          <p:cNvSpPr txBox="1"/>
          <p:nvPr/>
        </p:nvSpPr>
        <p:spPr>
          <a:xfrm>
            <a:off x="2722598" y="4353048"/>
            <a:ext cx="3839579" cy="13693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82663" marR="0" lvl="0" indent="-982663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ko-KR" altLang="en-US" sz="1400" b="0" i="0" u="none" strike="noStrike" cap="none" spc="-70" normalizeH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정책의 흐름｜</a:t>
            </a:r>
            <a:r>
              <a:rPr lang="ko-KR" altLang="en-US" sz="14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지방대육성법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제정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개정하여 교육부주도 지방대학지원사업 지속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(ex. RIS)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하였고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지방비매칭을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필수화하는 과정에서 지자체의 책무 증가와 함께 권한 강화 요구 증가 </a:t>
            </a:r>
            <a:endParaRPr lang="en-US" altLang="ko-KR" sz="14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graphicFrame>
        <p:nvGraphicFramePr>
          <p:cNvPr id="55" name="표 54">
            <a:extLst>
              <a:ext uri="{FF2B5EF4-FFF2-40B4-BE49-F238E27FC236}">
                <a16:creationId xmlns:a16="http://schemas.microsoft.com/office/drawing/2014/main" id="{7591FFAC-2286-4EC6-A2B3-C9434A6AB0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739475"/>
              </p:ext>
            </p:extLst>
          </p:nvPr>
        </p:nvGraphicFramePr>
        <p:xfrm>
          <a:off x="0" y="1648333"/>
          <a:ext cx="2123954" cy="2486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3954">
                  <a:extLst>
                    <a:ext uri="{9D8B030D-6E8A-4147-A177-3AD203B41FA5}">
                      <a16:colId xmlns:a16="http://schemas.microsoft.com/office/drawing/2014/main" val="2378240077"/>
                    </a:ext>
                  </a:extLst>
                </a:gridCol>
              </a:tblGrid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accent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I. </a:t>
                      </a:r>
                      <a:r>
                        <a:rPr lang="ko-KR" altLang="en-US" sz="1200" kern="0" spc="0" dirty="0">
                          <a:solidFill>
                            <a:schemeClr val="accent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이제는 지방대학 시대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4321403"/>
                  </a:ext>
                </a:extLst>
              </a:tr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지역 현황과 기여도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772467"/>
                  </a:ext>
                </a:extLst>
              </a:tr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산학연협력 현황과 요구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8010843"/>
                  </a:ext>
                </a:extLst>
              </a:tr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IV.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지산학연 협력 방안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6219594"/>
                  </a:ext>
                </a:extLst>
              </a:tr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V.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나가면서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71608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80363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217439" y="2357098"/>
            <a:ext cx="7218092" cy="355177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EBAD52B1-5430-190E-B930-7A27AC543AF9}"/>
              </a:ext>
            </a:extLst>
          </p:cNvPr>
          <p:cNvSpPr/>
          <p:nvPr/>
        </p:nvSpPr>
        <p:spPr>
          <a:xfrm>
            <a:off x="2128979" y="0"/>
            <a:ext cx="374111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6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D17D28E-4F65-0026-3D1F-1808DC77FD16}"/>
              </a:ext>
            </a:extLst>
          </p:cNvPr>
          <p:cNvSpPr/>
          <p:nvPr/>
        </p:nvSpPr>
        <p:spPr>
          <a:xfrm>
            <a:off x="8671" y="7589"/>
            <a:ext cx="2123954" cy="6858000"/>
          </a:xfrm>
          <a:prstGeom prst="rect">
            <a:avLst/>
          </a:prstGeom>
          <a:gradFill flip="none" rotWithShape="1">
            <a:gsLst>
              <a:gs pos="0">
                <a:srgbClr val="177FAD"/>
              </a:gs>
              <a:gs pos="100000">
                <a:srgbClr val="54BBE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0BA13D6-8094-1AE0-A82E-05E9E28D5C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5120" y="406243"/>
            <a:ext cx="1227379" cy="152951"/>
          </a:xfrm>
          <a:prstGeom prst="rect">
            <a:avLst/>
          </a:prstGeom>
        </p:spPr>
      </p:pic>
      <p:grpSp>
        <p:nvGrpSpPr>
          <p:cNvPr id="53" name="그룹 52">
            <a:extLst>
              <a:ext uri="{FF2B5EF4-FFF2-40B4-BE49-F238E27FC236}">
                <a16:creationId xmlns:a16="http://schemas.microsoft.com/office/drawing/2014/main" id="{C46D4E7C-8677-1CE8-DF15-8416E3D6D30A}"/>
              </a:ext>
            </a:extLst>
          </p:cNvPr>
          <p:cNvGrpSpPr/>
          <p:nvPr/>
        </p:nvGrpSpPr>
        <p:grpSpPr>
          <a:xfrm>
            <a:off x="2723427" y="1171775"/>
            <a:ext cx="5057294" cy="338554"/>
            <a:chOff x="2723427" y="1750135"/>
            <a:chExt cx="5057294" cy="338554"/>
          </a:xfrm>
        </p:grpSpPr>
        <p:grpSp>
          <p:nvGrpSpPr>
            <p:cNvPr id="51" name="그룹 50">
              <a:extLst>
                <a:ext uri="{FF2B5EF4-FFF2-40B4-BE49-F238E27FC236}">
                  <a16:creationId xmlns:a16="http://schemas.microsoft.com/office/drawing/2014/main" id="{8379ABA8-BC4A-B67C-E75F-09405565F6A9}"/>
                </a:ext>
              </a:extLst>
            </p:cNvPr>
            <p:cNvGrpSpPr/>
            <p:nvPr/>
          </p:nvGrpSpPr>
          <p:grpSpPr>
            <a:xfrm>
              <a:off x="2723427" y="1816502"/>
              <a:ext cx="101293" cy="172318"/>
              <a:chOff x="2685327" y="1759352"/>
              <a:chExt cx="172422" cy="293322"/>
            </a:xfrm>
          </p:grpSpPr>
          <p:sp>
            <p:nvSpPr>
              <p:cNvPr id="49" name="타원 48">
                <a:extLst>
                  <a:ext uri="{FF2B5EF4-FFF2-40B4-BE49-F238E27FC236}">
                    <a16:creationId xmlns:a16="http://schemas.microsoft.com/office/drawing/2014/main" id="{05E07026-57FD-6EEF-1A97-A29F6D0161CB}"/>
                  </a:ext>
                </a:extLst>
              </p:cNvPr>
              <p:cNvSpPr/>
              <p:nvPr/>
            </p:nvSpPr>
            <p:spPr>
              <a:xfrm>
                <a:off x="2685327" y="1759352"/>
                <a:ext cx="172422" cy="172422"/>
              </a:xfrm>
              <a:prstGeom prst="ellipse">
                <a:avLst/>
              </a:prstGeom>
              <a:solidFill>
                <a:srgbClr val="0065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0" name="타원 49">
                <a:extLst>
                  <a:ext uri="{FF2B5EF4-FFF2-40B4-BE49-F238E27FC236}">
                    <a16:creationId xmlns:a16="http://schemas.microsoft.com/office/drawing/2014/main" id="{62A86848-35C5-2975-423C-42759AC412BA}"/>
                  </a:ext>
                </a:extLst>
              </p:cNvPr>
              <p:cNvSpPr/>
              <p:nvPr/>
            </p:nvSpPr>
            <p:spPr>
              <a:xfrm>
                <a:off x="2685327" y="1880252"/>
                <a:ext cx="172422" cy="172422"/>
              </a:xfrm>
              <a:prstGeom prst="ellipse">
                <a:avLst/>
              </a:prstGeom>
              <a:solidFill>
                <a:srgbClr val="54BB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5EABA3D7-D16F-ADE7-4C0F-5414B6C4B047}"/>
                </a:ext>
              </a:extLst>
            </p:cNvPr>
            <p:cNvSpPr txBox="1"/>
            <p:nvPr/>
          </p:nvSpPr>
          <p:spPr>
            <a:xfrm>
              <a:off x="2854372" y="1750135"/>
              <a:ext cx="492634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정책변동 과정에서 나타난 지방정부의 </a:t>
              </a:r>
              <a:r>
                <a:rPr lang="ko-KR" altLang="en-US" sz="1600" dirty="0" err="1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책무성</a:t>
              </a:r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변화</a:t>
              </a:r>
            </a:p>
          </p:txBody>
        </p:sp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8AF5198E-ACDB-C832-088E-F1A9C07AEBA0}"/>
              </a:ext>
            </a:extLst>
          </p:cNvPr>
          <p:cNvSpPr txBox="1"/>
          <p:nvPr/>
        </p:nvSpPr>
        <p:spPr>
          <a:xfrm>
            <a:off x="2725240" y="1706033"/>
            <a:ext cx="8478469" cy="335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81088" marR="0" lvl="0" indent="-1081088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ko-KR" altLang="en-US" sz="1400" b="0" i="0" u="none" strike="noStrike" cap="none" normalizeH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지자체 </a:t>
            </a:r>
            <a:r>
              <a:rPr kumimoji="0" lang="ko-KR" altLang="en-US" sz="1400" b="0" i="0" u="none" strike="noStrike" cap="none" normalizeH="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책무성｜</a:t>
            </a:r>
            <a:r>
              <a:rPr lang="ko-KR" altLang="en-US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지방대육성법</a:t>
            </a:r>
            <a:r>
              <a:rPr lang="ko-KR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제정으로 지자체의 지방대학에 대한 </a:t>
            </a:r>
            <a:r>
              <a:rPr lang="ko-KR" altLang="en-US" sz="1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책무성</a:t>
            </a:r>
            <a:r>
              <a:rPr lang="ko-KR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강화</a:t>
            </a:r>
            <a:endParaRPr lang="en-US" altLang="ko-KR" sz="140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AF5198E-ACDB-C832-088E-F1A9C07AEBA0}"/>
              </a:ext>
            </a:extLst>
          </p:cNvPr>
          <p:cNvSpPr txBox="1"/>
          <p:nvPr/>
        </p:nvSpPr>
        <p:spPr>
          <a:xfrm>
            <a:off x="3217439" y="6140603"/>
            <a:ext cx="513154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출처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0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주휘정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외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(2023). </a:t>
            </a:r>
            <a:r>
              <a:rPr lang="ko-KR" altLang="en-US" sz="10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광역지자체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인력양성 시스템 구축 및 활성화 모델 연구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중간보고서에서 발췌</a:t>
            </a:r>
            <a:endParaRPr lang="en-US" altLang="ko-KR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grpSp>
        <p:nvGrpSpPr>
          <p:cNvPr id="95" name="그룹 94"/>
          <p:cNvGrpSpPr/>
          <p:nvPr/>
        </p:nvGrpSpPr>
        <p:grpSpPr>
          <a:xfrm>
            <a:off x="3723740" y="2521709"/>
            <a:ext cx="5955970" cy="3345817"/>
            <a:chOff x="2150607" y="2268885"/>
            <a:chExt cx="5170306" cy="3460122"/>
          </a:xfrm>
        </p:grpSpPr>
        <p:sp>
          <p:nvSpPr>
            <p:cNvPr id="96" name="오각형 95"/>
            <p:cNvSpPr/>
            <p:nvPr/>
          </p:nvSpPr>
          <p:spPr>
            <a:xfrm>
              <a:off x="3836039" y="2484909"/>
              <a:ext cx="3340216" cy="288032"/>
            </a:xfrm>
            <a:prstGeom prst="homePlat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900" b="1" dirty="0" err="1">
                  <a:solidFill>
                    <a:schemeClr val="tx1"/>
                  </a:solidFill>
                </a:rPr>
                <a:t>윤석열정부</a:t>
              </a:r>
              <a:endParaRPr lang="ko-KR" altLang="en-US" sz="900" b="1" dirty="0">
                <a:solidFill>
                  <a:schemeClr val="tx1"/>
                </a:solidFill>
              </a:endParaRPr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2194412" y="5474799"/>
              <a:ext cx="64807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 b="1"/>
                <a:t>’14</a:t>
              </a:r>
              <a:r>
                <a:rPr lang="ko-KR" altLang="en-US" sz="1000" b="1" dirty="0"/>
                <a:t>년</a:t>
              </a:r>
            </a:p>
          </p:txBody>
        </p:sp>
        <p:cxnSp>
          <p:nvCxnSpPr>
            <p:cNvPr id="98" name="직선 화살표 연결선 97"/>
            <p:cNvCxnSpPr/>
            <p:nvPr/>
          </p:nvCxnSpPr>
          <p:spPr>
            <a:xfrm flipV="1">
              <a:off x="2151698" y="2268885"/>
              <a:ext cx="0" cy="3168352"/>
            </a:xfrm>
            <a:prstGeom prst="straightConnector1">
              <a:avLst/>
            </a:prstGeom>
            <a:ln w="28575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직사각형 99"/>
            <p:cNvSpPr/>
            <p:nvPr/>
          </p:nvSpPr>
          <p:spPr>
            <a:xfrm>
              <a:off x="2350027" y="4988538"/>
              <a:ext cx="1226508" cy="194185"/>
            </a:xfrm>
            <a:prstGeom prst="rect">
              <a:avLst/>
            </a:prstGeom>
            <a:noFill/>
            <a:ln w="3175"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700" dirty="0" err="1">
                  <a:solidFill>
                    <a:schemeClr val="tx1"/>
                  </a:solidFill>
                  <a:latin typeface="맑은 고딕"/>
                  <a:ea typeface="맑은 고딕"/>
                </a:rPr>
                <a:t>지방대육성법</a:t>
              </a:r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 제정</a:t>
              </a:r>
              <a:endParaRPr lang="en-US" altLang="ko-KR" sz="700" dirty="0">
                <a:solidFill>
                  <a:schemeClr val="tx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38" name="직사각형 137"/>
            <p:cNvSpPr/>
            <p:nvPr/>
          </p:nvSpPr>
          <p:spPr>
            <a:xfrm>
              <a:off x="2988551" y="4102460"/>
              <a:ext cx="1161394" cy="226479"/>
            </a:xfrm>
            <a:prstGeom prst="rect">
              <a:avLst/>
            </a:prstGeom>
            <a:noFill/>
            <a:ln w="3175"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RIS </a:t>
              </a:r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지역혁신플랫폼구축</a:t>
              </a:r>
              <a:endParaRPr lang="en-US" altLang="ko-KR" sz="700" dirty="0">
                <a:solidFill>
                  <a:schemeClr val="tx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39" name="직사각형 138"/>
            <p:cNvSpPr/>
            <p:nvPr/>
          </p:nvSpPr>
          <p:spPr>
            <a:xfrm>
              <a:off x="3349532" y="3248844"/>
              <a:ext cx="1096257" cy="288032"/>
            </a:xfrm>
            <a:prstGeom prst="rect">
              <a:avLst/>
            </a:prstGeom>
            <a:noFill/>
            <a:ln w="3175"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초광역협력지원 전략</a:t>
              </a:r>
              <a:endParaRPr lang="en-US" altLang="ko-KR" sz="700" dirty="0">
                <a:solidFill>
                  <a:schemeClr val="tx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40" name="직사각형 139"/>
            <p:cNvSpPr/>
            <p:nvPr/>
          </p:nvSpPr>
          <p:spPr>
            <a:xfrm>
              <a:off x="4760802" y="3567039"/>
              <a:ext cx="830464" cy="288032"/>
            </a:xfrm>
            <a:prstGeom prst="rect">
              <a:avLst/>
            </a:prstGeom>
            <a:noFill/>
            <a:ln w="3175"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국정과제</a:t>
              </a:r>
              <a:endParaRPr lang="en-US" altLang="ko-KR" sz="700" dirty="0">
                <a:solidFill>
                  <a:schemeClr val="tx1"/>
                </a:solidFill>
                <a:latin typeface="맑은 고딕"/>
                <a:ea typeface="맑은 고딕"/>
              </a:endParaRPr>
            </a:p>
            <a:p>
              <a:pPr algn="ctr"/>
              <a:r>
                <a:rPr lang="en-US" altLang="ko-KR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“</a:t>
              </a:r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지방시대</a:t>
              </a:r>
              <a:r>
                <a:rPr lang="en-US" altLang="ko-KR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” </a:t>
              </a:r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발표</a:t>
              </a:r>
              <a:endParaRPr lang="en-US" altLang="ko-KR" sz="700" dirty="0">
                <a:solidFill>
                  <a:schemeClr val="tx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41" name="직사각형 140"/>
            <p:cNvSpPr/>
            <p:nvPr/>
          </p:nvSpPr>
          <p:spPr>
            <a:xfrm>
              <a:off x="5429027" y="4797599"/>
              <a:ext cx="830464" cy="288032"/>
            </a:xfrm>
            <a:prstGeom prst="rect">
              <a:avLst/>
            </a:prstGeom>
            <a:noFill/>
            <a:ln w="3175"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700" dirty="0" err="1">
                  <a:solidFill>
                    <a:schemeClr val="tx1"/>
                  </a:solidFill>
                  <a:latin typeface="맑은 고딕"/>
                  <a:ea typeface="맑은 고딕"/>
                </a:rPr>
                <a:t>부울경특별</a:t>
              </a:r>
              <a:endParaRPr lang="en-US" altLang="ko-KR" sz="700" dirty="0">
                <a:solidFill>
                  <a:schemeClr val="tx1"/>
                </a:solidFill>
                <a:latin typeface="맑은 고딕"/>
                <a:ea typeface="맑은 고딕"/>
              </a:endParaRPr>
            </a:p>
            <a:p>
              <a:pPr algn="ctr"/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연합</a:t>
              </a:r>
              <a:r>
                <a:rPr lang="en-US" altLang="ko-KR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(</a:t>
              </a:r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안</a:t>
              </a:r>
              <a:r>
                <a:rPr lang="en-US" altLang="ko-KR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)</a:t>
              </a:r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 폐기</a:t>
              </a:r>
              <a:endParaRPr lang="en-US" altLang="ko-KR" sz="700" dirty="0">
                <a:solidFill>
                  <a:schemeClr val="tx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42" name="직사각형 141"/>
            <p:cNvSpPr/>
            <p:nvPr/>
          </p:nvSpPr>
          <p:spPr>
            <a:xfrm>
              <a:off x="5988275" y="3674121"/>
              <a:ext cx="830464" cy="288032"/>
            </a:xfrm>
            <a:prstGeom prst="rect">
              <a:avLst/>
            </a:prstGeom>
            <a:noFill/>
            <a:ln w="3175"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700" dirty="0" err="1">
                  <a:solidFill>
                    <a:schemeClr val="tx1"/>
                  </a:solidFill>
                  <a:latin typeface="맑은 고딕"/>
                  <a:ea typeface="맑은 고딕"/>
                </a:rPr>
                <a:t>고특회계</a:t>
              </a:r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 통과</a:t>
              </a:r>
              <a:endParaRPr lang="en-US" altLang="ko-KR" sz="700" dirty="0">
                <a:solidFill>
                  <a:schemeClr val="tx1"/>
                </a:solidFill>
                <a:latin typeface="맑은 고딕"/>
                <a:ea typeface="맑은 고딕"/>
              </a:endParaRPr>
            </a:p>
            <a:p>
              <a:pPr algn="ctr"/>
              <a:r>
                <a:rPr lang="en-US" altLang="ko-KR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3</a:t>
              </a:r>
              <a:r>
                <a:rPr lang="ko-KR" altLang="en-US" sz="700" dirty="0" err="1">
                  <a:solidFill>
                    <a:schemeClr val="tx1"/>
                  </a:solidFill>
                  <a:latin typeface="맑은 고딕"/>
                  <a:ea typeface="맑은 고딕"/>
                </a:rPr>
                <a:t>년한시법</a:t>
              </a:r>
              <a:endParaRPr lang="en-US" altLang="ko-KR" sz="700" dirty="0">
                <a:solidFill>
                  <a:schemeClr val="tx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43" name="직사각형 142"/>
            <p:cNvSpPr/>
            <p:nvPr/>
          </p:nvSpPr>
          <p:spPr>
            <a:xfrm>
              <a:off x="3980327" y="4410250"/>
              <a:ext cx="1085250" cy="197296"/>
            </a:xfrm>
            <a:prstGeom prst="rect">
              <a:avLst/>
            </a:prstGeom>
            <a:noFill/>
            <a:ln w="3175"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교육부장관 임명 지체</a:t>
              </a:r>
              <a:endParaRPr lang="en-US" altLang="ko-KR" sz="700" dirty="0">
                <a:solidFill>
                  <a:schemeClr val="tx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44" name="직사각형 143"/>
            <p:cNvSpPr/>
            <p:nvPr/>
          </p:nvSpPr>
          <p:spPr>
            <a:xfrm>
              <a:off x="6343743" y="3248844"/>
              <a:ext cx="977170" cy="233772"/>
            </a:xfrm>
            <a:prstGeom prst="rect">
              <a:avLst/>
            </a:prstGeom>
            <a:noFill/>
            <a:ln w="3175"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RISE</a:t>
              </a:r>
              <a:r>
                <a:rPr lang="ko-KR" altLang="en-US" sz="700" dirty="0">
                  <a:solidFill>
                    <a:schemeClr val="tx1"/>
                  </a:solidFill>
                  <a:latin typeface="맑은 고딕"/>
                  <a:ea typeface="맑은 고딕"/>
                </a:rPr>
                <a:t>체계구축 발표</a:t>
              </a:r>
              <a:endParaRPr lang="en-US" altLang="ko-KR" sz="700" dirty="0">
                <a:solidFill>
                  <a:schemeClr val="tx1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45" name="자유형 144"/>
            <p:cNvSpPr/>
            <p:nvPr/>
          </p:nvSpPr>
          <p:spPr>
            <a:xfrm>
              <a:off x="2175709" y="2934705"/>
              <a:ext cx="4876196" cy="2219300"/>
            </a:xfrm>
            <a:custGeom>
              <a:avLst/>
              <a:gdLst>
                <a:gd name="connsiteX0" fmla="*/ 0 w 5924550"/>
                <a:gd name="connsiteY0" fmla="*/ 1851769 h 1851769"/>
                <a:gd name="connsiteX1" fmla="*/ 561975 w 5924550"/>
                <a:gd name="connsiteY1" fmla="*/ 1442194 h 1851769"/>
                <a:gd name="connsiteX2" fmla="*/ 828675 w 5924550"/>
                <a:gd name="connsiteY2" fmla="*/ 975469 h 1851769"/>
                <a:gd name="connsiteX3" fmla="*/ 1762125 w 5924550"/>
                <a:gd name="connsiteY3" fmla="*/ 603994 h 1851769"/>
                <a:gd name="connsiteX4" fmla="*/ 2990850 w 5924550"/>
                <a:gd name="connsiteY4" fmla="*/ 775444 h 1851769"/>
                <a:gd name="connsiteX5" fmla="*/ 3971925 w 5924550"/>
                <a:gd name="connsiteY5" fmla="*/ 1489819 h 1851769"/>
                <a:gd name="connsiteX6" fmla="*/ 4791075 w 5924550"/>
                <a:gd name="connsiteY6" fmla="*/ 365869 h 1851769"/>
                <a:gd name="connsiteX7" fmla="*/ 5657850 w 5924550"/>
                <a:gd name="connsiteY7" fmla="*/ 51544 h 1851769"/>
                <a:gd name="connsiteX8" fmla="*/ 5924550 w 5924550"/>
                <a:gd name="connsiteY8" fmla="*/ 3919 h 18517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924550" h="1851769">
                  <a:moveTo>
                    <a:pt x="0" y="1851769"/>
                  </a:moveTo>
                  <a:cubicBezTo>
                    <a:pt x="211931" y="1720006"/>
                    <a:pt x="423863" y="1588244"/>
                    <a:pt x="561975" y="1442194"/>
                  </a:cubicBezTo>
                  <a:cubicBezTo>
                    <a:pt x="700087" y="1296144"/>
                    <a:pt x="628650" y="1115169"/>
                    <a:pt x="828675" y="975469"/>
                  </a:cubicBezTo>
                  <a:cubicBezTo>
                    <a:pt x="1028700" y="835769"/>
                    <a:pt x="1401763" y="637331"/>
                    <a:pt x="1762125" y="603994"/>
                  </a:cubicBezTo>
                  <a:cubicBezTo>
                    <a:pt x="2122488" y="570656"/>
                    <a:pt x="2622550" y="627807"/>
                    <a:pt x="2990850" y="775444"/>
                  </a:cubicBezTo>
                  <a:cubicBezTo>
                    <a:pt x="3359150" y="923081"/>
                    <a:pt x="3671888" y="1558081"/>
                    <a:pt x="3971925" y="1489819"/>
                  </a:cubicBezTo>
                  <a:cubicBezTo>
                    <a:pt x="4271962" y="1421557"/>
                    <a:pt x="4510088" y="605581"/>
                    <a:pt x="4791075" y="365869"/>
                  </a:cubicBezTo>
                  <a:cubicBezTo>
                    <a:pt x="5072062" y="126157"/>
                    <a:pt x="5468938" y="111869"/>
                    <a:pt x="5657850" y="51544"/>
                  </a:cubicBezTo>
                  <a:cubicBezTo>
                    <a:pt x="5846763" y="-8781"/>
                    <a:pt x="5885656" y="-2431"/>
                    <a:pt x="5924550" y="3919"/>
                  </a:cubicBezTo>
                </a:path>
              </a:pathLst>
            </a:custGeom>
            <a:noFill/>
            <a:ln>
              <a:solidFill>
                <a:schemeClr val="tx2">
                  <a:lumMod val="40000"/>
                  <a:lumOff val="60000"/>
                </a:schemeClr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6" name="폭발 1 145"/>
            <p:cNvSpPr/>
            <p:nvPr/>
          </p:nvSpPr>
          <p:spPr>
            <a:xfrm>
              <a:off x="2293342" y="4805003"/>
              <a:ext cx="288032" cy="218306"/>
            </a:xfrm>
            <a:prstGeom prst="irregularSeal1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7" name="폭발 1 146"/>
            <p:cNvSpPr/>
            <p:nvPr/>
          </p:nvSpPr>
          <p:spPr>
            <a:xfrm>
              <a:off x="2906596" y="3845074"/>
              <a:ext cx="288032" cy="218306"/>
            </a:xfrm>
            <a:prstGeom prst="irregularSeal1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8" name="폭발 1 147"/>
            <p:cNvSpPr/>
            <p:nvPr/>
          </p:nvSpPr>
          <p:spPr>
            <a:xfrm>
              <a:off x="3609629" y="3557042"/>
              <a:ext cx="288032" cy="218306"/>
            </a:xfrm>
            <a:prstGeom prst="irregularSeal1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9" name="폭발 1 148"/>
            <p:cNvSpPr/>
            <p:nvPr/>
          </p:nvSpPr>
          <p:spPr>
            <a:xfrm>
              <a:off x="4531667" y="3855071"/>
              <a:ext cx="288032" cy="218306"/>
            </a:xfrm>
            <a:prstGeom prst="irregularSeal1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50" name="직선 화살표 연결선 149"/>
            <p:cNvCxnSpPr/>
            <p:nvPr/>
          </p:nvCxnSpPr>
          <p:spPr>
            <a:xfrm>
              <a:off x="2150607" y="5437237"/>
              <a:ext cx="5170306" cy="16286"/>
            </a:xfrm>
            <a:prstGeom prst="straightConnector1">
              <a:avLst/>
            </a:prstGeom>
            <a:ln w="28575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1" name="TextBox 150"/>
            <p:cNvSpPr txBox="1"/>
            <p:nvPr/>
          </p:nvSpPr>
          <p:spPr>
            <a:xfrm>
              <a:off x="2726576" y="5482786"/>
              <a:ext cx="64807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 b="1" dirty="0"/>
                <a:t>’20</a:t>
              </a:r>
              <a:r>
                <a:rPr lang="ko-KR" altLang="en-US" sz="1000" b="1" dirty="0"/>
                <a:t>년</a:t>
              </a: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3303825" y="5479048"/>
              <a:ext cx="84611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 b="1" dirty="0"/>
                <a:t>’21</a:t>
              </a:r>
              <a:r>
                <a:rPr lang="ko-KR" altLang="en-US" sz="1000" b="1" dirty="0"/>
                <a:t>년 </a:t>
              </a:r>
              <a:r>
                <a:rPr lang="en-US" altLang="ko-KR" sz="1000" b="1" dirty="0"/>
                <a:t>10</a:t>
              </a:r>
              <a:r>
                <a:rPr lang="ko-KR" altLang="en-US" sz="1000" b="1" dirty="0"/>
                <a:t>월 </a:t>
              </a:r>
            </a:p>
          </p:txBody>
        </p:sp>
        <p:sp>
          <p:nvSpPr>
            <p:cNvPr id="153" name="TextBox 152"/>
            <p:cNvSpPr txBox="1"/>
            <p:nvPr/>
          </p:nvSpPr>
          <p:spPr>
            <a:xfrm>
              <a:off x="4023906" y="5479048"/>
              <a:ext cx="84611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 b="1" dirty="0"/>
                <a:t>’22</a:t>
              </a:r>
              <a:r>
                <a:rPr lang="ko-KR" altLang="en-US" sz="1000" b="1" dirty="0"/>
                <a:t>년 </a:t>
              </a:r>
              <a:r>
                <a:rPr lang="en-US" altLang="ko-KR" sz="1000" b="1" dirty="0"/>
                <a:t>5</a:t>
              </a:r>
              <a:r>
                <a:rPr lang="ko-KR" altLang="en-US" sz="1000" b="1" dirty="0"/>
                <a:t>월</a:t>
              </a:r>
              <a:endParaRPr lang="en-US" altLang="ko-KR" sz="1000" b="1" dirty="0"/>
            </a:p>
          </p:txBody>
        </p:sp>
        <p:sp>
          <p:nvSpPr>
            <p:cNvPr id="154" name="폭발 1 153"/>
            <p:cNvSpPr/>
            <p:nvPr/>
          </p:nvSpPr>
          <p:spPr>
            <a:xfrm>
              <a:off x="5218115" y="4607546"/>
              <a:ext cx="288032" cy="218306"/>
            </a:xfrm>
            <a:prstGeom prst="irregularSeal1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5" name="폭발 1 154"/>
            <p:cNvSpPr/>
            <p:nvPr/>
          </p:nvSpPr>
          <p:spPr>
            <a:xfrm>
              <a:off x="5032018" y="4209808"/>
              <a:ext cx="288032" cy="218306"/>
            </a:xfrm>
            <a:prstGeom prst="irregularSeal1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6" name="폭발 1 155"/>
            <p:cNvSpPr/>
            <p:nvPr/>
          </p:nvSpPr>
          <p:spPr>
            <a:xfrm>
              <a:off x="5844259" y="3338736"/>
              <a:ext cx="288032" cy="218306"/>
            </a:xfrm>
            <a:prstGeom prst="irregularSeal1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7" name="TextBox 156"/>
            <p:cNvSpPr txBox="1"/>
            <p:nvPr/>
          </p:nvSpPr>
          <p:spPr>
            <a:xfrm>
              <a:off x="4689955" y="5479048"/>
              <a:ext cx="84611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 b="1" dirty="0"/>
                <a:t>’22</a:t>
              </a:r>
              <a:r>
                <a:rPr lang="ko-KR" altLang="en-US" sz="1000" b="1" dirty="0"/>
                <a:t>년 </a:t>
              </a:r>
              <a:r>
                <a:rPr lang="en-US" altLang="ko-KR" sz="1000" b="1" dirty="0"/>
                <a:t>11</a:t>
              </a:r>
              <a:r>
                <a:rPr lang="ko-KR" altLang="en-US" sz="1000" b="1" dirty="0"/>
                <a:t>월 </a:t>
              </a: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5554051" y="5479048"/>
              <a:ext cx="84611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 b="1" dirty="0"/>
                <a:t>’22</a:t>
              </a:r>
              <a:r>
                <a:rPr lang="ko-KR" altLang="en-US" sz="1000" b="1" dirty="0"/>
                <a:t>년 </a:t>
              </a:r>
              <a:r>
                <a:rPr lang="en-US" altLang="ko-KR" sz="1000" b="1" dirty="0"/>
                <a:t>12</a:t>
              </a:r>
              <a:r>
                <a:rPr lang="ko-KR" altLang="en-US" sz="1000" b="1" dirty="0"/>
                <a:t>월 </a:t>
              </a:r>
            </a:p>
          </p:txBody>
        </p:sp>
        <p:sp>
          <p:nvSpPr>
            <p:cNvPr id="159" name="TextBox 158"/>
            <p:cNvSpPr txBox="1"/>
            <p:nvPr/>
          </p:nvSpPr>
          <p:spPr>
            <a:xfrm>
              <a:off x="6472178" y="5479048"/>
              <a:ext cx="84611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 b="1" dirty="0"/>
                <a:t>’23</a:t>
              </a:r>
              <a:r>
                <a:rPr lang="ko-KR" altLang="en-US" sz="1000" b="1" dirty="0"/>
                <a:t>년 </a:t>
              </a:r>
              <a:r>
                <a:rPr lang="en-US" altLang="ko-KR" sz="1000" b="1" dirty="0"/>
                <a:t>2</a:t>
              </a:r>
              <a:r>
                <a:rPr lang="ko-KR" altLang="en-US" sz="1000" b="1" dirty="0"/>
                <a:t>월 </a:t>
              </a:r>
            </a:p>
          </p:txBody>
        </p:sp>
        <p:sp>
          <p:nvSpPr>
            <p:cNvPr id="160" name="오각형 159"/>
            <p:cNvSpPr/>
            <p:nvPr/>
          </p:nvSpPr>
          <p:spPr>
            <a:xfrm>
              <a:off x="2915388" y="2484909"/>
              <a:ext cx="1064939" cy="288032"/>
            </a:xfrm>
            <a:prstGeom prst="homePlate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>
              <a:solidFill>
                <a:schemeClr val="accent5">
                  <a:lumMod val="40000"/>
                  <a:lumOff val="60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900" b="1" dirty="0" err="1">
                  <a:solidFill>
                    <a:schemeClr val="tx1"/>
                  </a:solidFill>
                </a:rPr>
                <a:t>문재인정부</a:t>
              </a:r>
              <a:endParaRPr lang="ko-KR" altLang="en-US" sz="900" b="1" dirty="0">
                <a:solidFill>
                  <a:schemeClr val="tx1"/>
                </a:solidFill>
              </a:endParaRPr>
            </a:p>
          </p:txBody>
        </p:sp>
        <p:sp>
          <p:nvSpPr>
            <p:cNvPr id="161" name="오각형 160"/>
            <p:cNvSpPr/>
            <p:nvPr/>
          </p:nvSpPr>
          <p:spPr>
            <a:xfrm>
              <a:off x="2233273" y="2493663"/>
              <a:ext cx="871679" cy="288035"/>
            </a:xfrm>
            <a:prstGeom prst="homePlate">
              <a:avLst/>
            </a:prstGeom>
            <a:solidFill>
              <a:schemeClr val="tx2">
                <a:lumMod val="20000"/>
                <a:lumOff val="80000"/>
              </a:schemeClr>
            </a:solidFill>
            <a:ln w="9525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900" b="1" dirty="0" err="1">
                  <a:solidFill>
                    <a:schemeClr val="tx1"/>
                  </a:solidFill>
                </a:rPr>
                <a:t>박근혜정부</a:t>
              </a:r>
              <a:r>
                <a:rPr lang="ko-KR" altLang="en-US" sz="900" b="1" dirty="0">
                  <a:solidFill>
                    <a:schemeClr val="tx1"/>
                  </a:solidFill>
                </a:rPr>
                <a:t> </a:t>
              </a:r>
            </a:p>
          </p:txBody>
        </p:sp>
        <p:sp>
          <p:nvSpPr>
            <p:cNvPr id="162" name="폭발 1 161"/>
            <p:cNvSpPr/>
            <p:nvPr/>
          </p:nvSpPr>
          <p:spPr>
            <a:xfrm>
              <a:off x="6256154" y="2916957"/>
              <a:ext cx="288032" cy="218306"/>
            </a:xfrm>
            <a:prstGeom prst="irregularSeal1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3" name="직사각형 162"/>
            <p:cNvSpPr/>
            <p:nvPr/>
          </p:nvSpPr>
          <p:spPr>
            <a:xfrm>
              <a:off x="3706483" y="4861173"/>
              <a:ext cx="886922" cy="19418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800" dirty="0">
                  <a:solidFill>
                    <a:schemeClr val="tx1"/>
                  </a:solidFill>
                  <a:latin typeface="맑은 고딕"/>
                  <a:ea typeface="맑은 고딕"/>
                </a:rPr>
                <a:t>’22</a:t>
              </a:r>
              <a:r>
                <a:rPr lang="ko-KR" altLang="en-US" sz="800" dirty="0">
                  <a:solidFill>
                    <a:schemeClr val="tx1"/>
                  </a:solidFill>
                  <a:latin typeface="맑은 고딕"/>
                  <a:ea typeface="맑은 고딕"/>
                </a:rPr>
                <a:t>년</a:t>
              </a:r>
              <a:r>
                <a:rPr lang="en-US" altLang="ko-KR" sz="800" dirty="0">
                  <a:solidFill>
                    <a:schemeClr val="tx1"/>
                  </a:solidFill>
                  <a:latin typeface="맑은 고딕"/>
                  <a:ea typeface="맑은 고딕"/>
                </a:rPr>
                <a:t>3</a:t>
              </a:r>
              <a:r>
                <a:rPr lang="ko-KR" altLang="en-US" sz="800" dirty="0">
                  <a:solidFill>
                    <a:schemeClr val="tx1"/>
                  </a:solidFill>
                  <a:latin typeface="맑은 고딕"/>
                  <a:ea typeface="맑은 고딕"/>
                </a:rPr>
                <a:t>월 대선</a:t>
              </a:r>
              <a:endParaRPr lang="en-US" altLang="ko-KR" sz="800" dirty="0">
                <a:solidFill>
                  <a:schemeClr val="tx1"/>
                </a:solidFill>
                <a:latin typeface="맑은 고딕"/>
                <a:ea typeface="맑은 고딕"/>
              </a:endParaRPr>
            </a:p>
          </p:txBody>
        </p:sp>
        <p:cxnSp>
          <p:nvCxnSpPr>
            <p:cNvPr id="164" name="직선 화살표 연결선 163"/>
            <p:cNvCxnSpPr>
              <a:stCxn id="163" idx="2"/>
            </p:cNvCxnSpPr>
            <p:nvPr/>
          </p:nvCxnSpPr>
          <p:spPr>
            <a:xfrm>
              <a:off x="4149944" y="5055358"/>
              <a:ext cx="0" cy="398165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5" name="직사각형 164"/>
            <p:cNvSpPr/>
            <p:nvPr/>
          </p:nvSpPr>
          <p:spPr>
            <a:xfrm>
              <a:off x="4239930" y="5114211"/>
              <a:ext cx="886922" cy="20005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800" dirty="0">
                  <a:solidFill>
                    <a:schemeClr val="tx1"/>
                  </a:solidFill>
                  <a:latin typeface="맑은 고딕"/>
                  <a:ea typeface="맑은 고딕"/>
                </a:rPr>
                <a:t>’22</a:t>
              </a:r>
              <a:r>
                <a:rPr lang="ko-KR" altLang="en-US" sz="800" dirty="0">
                  <a:solidFill>
                    <a:schemeClr val="tx1"/>
                  </a:solidFill>
                  <a:latin typeface="맑은 고딕"/>
                  <a:ea typeface="맑은 고딕"/>
                </a:rPr>
                <a:t>년</a:t>
              </a:r>
              <a:r>
                <a:rPr lang="en-US" altLang="ko-KR" sz="800" dirty="0">
                  <a:solidFill>
                    <a:schemeClr val="tx1"/>
                  </a:solidFill>
                  <a:latin typeface="맑은 고딕"/>
                  <a:ea typeface="맑은 고딕"/>
                </a:rPr>
                <a:t>6</a:t>
              </a:r>
              <a:r>
                <a:rPr lang="ko-KR" altLang="en-US" sz="800" dirty="0">
                  <a:solidFill>
                    <a:schemeClr val="tx1"/>
                  </a:solidFill>
                  <a:latin typeface="맑은 고딕"/>
                  <a:ea typeface="맑은 고딕"/>
                </a:rPr>
                <a:t>월 지선</a:t>
              </a:r>
              <a:endParaRPr lang="en-US" altLang="ko-KR" sz="800" dirty="0">
                <a:solidFill>
                  <a:schemeClr val="tx1"/>
                </a:solidFill>
                <a:latin typeface="맑은 고딕"/>
                <a:ea typeface="맑은 고딕"/>
              </a:endParaRPr>
            </a:p>
          </p:txBody>
        </p:sp>
        <p:cxnSp>
          <p:nvCxnSpPr>
            <p:cNvPr id="166" name="직선 화살표 연결선 165"/>
            <p:cNvCxnSpPr>
              <a:stCxn id="165" idx="2"/>
            </p:cNvCxnSpPr>
            <p:nvPr/>
          </p:nvCxnSpPr>
          <p:spPr>
            <a:xfrm>
              <a:off x="4683391" y="5314266"/>
              <a:ext cx="0" cy="157742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4" name="TextBox 53">
            <a:extLst>
              <a:ext uri="{FF2B5EF4-FFF2-40B4-BE49-F238E27FC236}">
                <a16:creationId xmlns:a16="http://schemas.microsoft.com/office/drawing/2014/main" id="{95153FC3-0612-4EF2-9418-A51ECCFFBDB1}"/>
              </a:ext>
            </a:extLst>
          </p:cNvPr>
          <p:cNvSpPr txBox="1"/>
          <p:nvPr/>
        </p:nvSpPr>
        <p:spPr>
          <a:xfrm>
            <a:off x="2625564" y="497711"/>
            <a:ext cx="6217493" cy="4963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I. </a:t>
            </a:r>
            <a:r>
              <a:rPr lang="ko-KR" altLang="en-US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이제는 지방대학 시대</a:t>
            </a:r>
            <a:endParaRPr lang="en-US" altLang="ko-KR" sz="2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>
              <a:lnSpc>
                <a:spcPct val="120000"/>
              </a:lnSpc>
            </a:pPr>
            <a:endParaRPr lang="en-US" altLang="ko-KR" sz="200" spc="-70" dirty="0">
              <a:solidFill>
                <a:srgbClr val="0065B0"/>
              </a:solidFill>
              <a:latin typeface="KoPub돋움체 Bold" panose="02020603020101020101" pitchFamily="18" charset="-127"/>
              <a:ea typeface="KoPub돋움체 Medium" panose="02020603020101020101" pitchFamily="18" charset="-127"/>
            </a:endParaRPr>
          </a:p>
        </p:txBody>
      </p:sp>
      <p:graphicFrame>
        <p:nvGraphicFramePr>
          <p:cNvPr id="55" name="표 54">
            <a:extLst>
              <a:ext uri="{FF2B5EF4-FFF2-40B4-BE49-F238E27FC236}">
                <a16:creationId xmlns:a16="http://schemas.microsoft.com/office/drawing/2014/main" id="{ABEB20DE-4B1D-459A-BDC6-4CB069F180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4258428"/>
              </p:ext>
            </p:extLst>
          </p:nvPr>
        </p:nvGraphicFramePr>
        <p:xfrm>
          <a:off x="0" y="1648333"/>
          <a:ext cx="2123954" cy="2486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3954">
                  <a:extLst>
                    <a:ext uri="{9D8B030D-6E8A-4147-A177-3AD203B41FA5}">
                      <a16:colId xmlns:a16="http://schemas.microsoft.com/office/drawing/2014/main" val="2378240077"/>
                    </a:ext>
                  </a:extLst>
                </a:gridCol>
              </a:tblGrid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accent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I. </a:t>
                      </a:r>
                      <a:r>
                        <a:rPr lang="ko-KR" altLang="en-US" sz="1200" kern="0" spc="0" dirty="0">
                          <a:solidFill>
                            <a:schemeClr val="accent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이제는 지방대학 시대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4321403"/>
                  </a:ext>
                </a:extLst>
              </a:tr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지역 현황과 기여도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772467"/>
                  </a:ext>
                </a:extLst>
              </a:tr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산학연협력 현황과 요구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8010843"/>
                  </a:ext>
                </a:extLst>
              </a:tr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IV.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지산학연 협력 방안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6219594"/>
                  </a:ext>
                </a:extLst>
              </a:tr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V.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나가면서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71608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21263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EBAD52B1-5430-190E-B930-7A27AC543AF9}"/>
              </a:ext>
            </a:extLst>
          </p:cNvPr>
          <p:cNvSpPr/>
          <p:nvPr/>
        </p:nvSpPr>
        <p:spPr>
          <a:xfrm>
            <a:off x="2128979" y="0"/>
            <a:ext cx="374111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6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D17D28E-4F65-0026-3D1F-1808DC77FD16}"/>
              </a:ext>
            </a:extLst>
          </p:cNvPr>
          <p:cNvSpPr/>
          <p:nvPr/>
        </p:nvSpPr>
        <p:spPr>
          <a:xfrm>
            <a:off x="8671" y="7589"/>
            <a:ext cx="2123954" cy="6858000"/>
          </a:xfrm>
          <a:prstGeom prst="rect">
            <a:avLst/>
          </a:prstGeom>
          <a:gradFill flip="none" rotWithShape="1">
            <a:gsLst>
              <a:gs pos="0">
                <a:srgbClr val="177FAD"/>
              </a:gs>
              <a:gs pos="100000">
                <a:srgbClr val="54BBE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0BA13D6-8094-1AE0-A82E-05E9E28D5C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5120" y="406243"/>
            <a:ext cx="1227379" cy="152951"/>
          </a:xfrm>
          <a:prstGeom prst="rect">
            <a:avLst/>
          </a:prstGeom>
        </p:spPr>
      </p:pic>
      <p:grpSp>
        <p:nvGrpSpPr>
          <p:cNvPr id="53" name="그룹 52">
            <a:extLst>
              <a:ext uri="{FF2B5EF4-FFF2-40B4-BE49-F238E27FC236}">
                <a16:creationId xmlns:a16="http://schemas.microsoft.com/office/drawing/2014/main" id="{C46D4E7C-8677-1CE8-DF15-8416E3D6D30A}"/>
              </a:ext>
            </a:extLst>
          </p:cNvPr>
          <p:cNvGrpSpPr/>
          <p:nvPr/>
        </p:nvGrpSpPr>
        <p:grpSpPr>
          <a:xfrm>
            <a:off x="2503090" y="986528"/>
            <a:ext cx="4045799" cy="338554"/>
            <a:chOff x="2723427" y="1750135"/>
            <a:chExt cx="4045799" cy="338554"/>
          </a:xfrm>
        </p:grpSpPr>
        <p:grpSp>
          <p:nvGrpSpPr>
            <p:cNvPr id="51" name="그룹 50">
              <a:extLst>
                <a:ext uri="{FF2B5EF4-FFF2-40B4-BE49-F238E27FC236}">
                  <a16:creationId xmlns:a16="http://schemas.microsoft.com/office/drawing/2014/main" id="{8379ABA8-BC4A-B67C-E75F-09405565F6A9}"/>
                </a:ext>
              </a:extLst>
            </p:cNvPr>
            <p:cNvGrpSpPr/>
            <p:nvPr/>
          </p:nvGrpSpPr>
          <p:grpSpPr>
            <a:xfrm>
              <a:off x="2723427" y="1816502"/>
              <a:ext cx="101293" cy="172318"/>
              <a:chOff x="2685327" y="1759352"/>
              <a:chExt cx="172422" cy="293322"/>
            </a:xfrm>
          </p:grpSpPr>
          <p:sp>
            <p:nvSpPr>
              <p:cNvPr id="49" name="타원 48">
                <a:extLst>
                  <a:ext uri="{FF2B5EF4-FFF2-40B4-BE49-F238E27FC236}">
                    <a16:creationId xmlns:a16="http://schemas.microsoft.com/office/drawing/2014/main" id="{05E07026-57FD-6EEF-1A97-A29F6D0161CB}"/>
                  </a:ext>
                </a:extLst>
              </p:cNvPr>
              <p:cNvSpPr/>
              <p:nvPr/>
            </p:nvSpPr>
            <p:spPr>
              <a:xfrm>
                <a:off x="2685327" y="1759352"/>
                <a:ext cx="172422" cy="172422"/>
              </a:xfrm>
              <a:prstGeom prst="ellipse">
                <a:avLst/>
              </a:prstGeom>
              <a:solidFill>
                <a:srgbClr val="0065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0" name="타원 49">
                <a:extLst>
                  <a:ext uri="{FF2B5EF4-FFF2-40B4-BE49-F238E27FC236}">
                    <a16:creationId xmlns:a16="http://schemas.microsoft.com/office/drawing/2014/main" id="{62A86848-35C5-2975-423C-42759AC412BA}"/>
                  </a:ext>
                </a:extLst>
              </p:cNvPr>
              <p:cNvSpPr/>
              <p:nvPr/>
            </p:nvSpPr>
            <p:spPr>
              <a:xfrm>
                <a:off x="2685327" y="1880252"/>
                <a:ext cx="172422" cy="172422"/>
              </a:xfrm>
              <a:prstGeom prst="ellipse">
                <a:avLst/>
              </a:prstGeom>
              <a:solidFill>
                <a:srgbClr val="54BB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5EABA3D7-D16F-ADE7-4C0F-5414B6C4B047}"/>
                </a:ext>
              </a:extLst>
            </p:cNvPr>
            <p:cNvSpPr txBox="1"/>
            <p:nvPr/>
          </p:nvSpPr>
          <p:spPr>
            <a:xfrm>
              <a:off x="2854372" y="1750135"/>
              <a:ext cx="391485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지자체 </a:t>
              </a:r>
              <a:r>
                <a:rPr lang="en-US" altLang="ko-KR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RISE </a:t>
              </a:r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체계 구축과 지산학연 협력 추진</a:t>
              </a:r>
            </a:p>
          </p:txBody>
        </p:sp>
      </p:grpSp>
      <p:sp>
        <p:nvSpPr>
          <p:cNvPr id="54" name="TextBox 53">
            <a:extLst>
              <a:ext uri="{FF2B5EF4-FFF2-40B4-BE49-F238E27FC236}">
                <a16:creationId xmlns:a16="http://schemas.microsoft.com/office/drawing/2014/main" id="{95153FC3-0612-4EF2-9418-A51ECCFFBDB1}"/>
              </a:ext>
            </a:extLst>
          </p:cNvPr>
          <p:cNvSpPr txBox="1"/>
          <p:nvPr/>
        </p:nvSpPr>
        <p:spPr>
          <a:xfrm>
            <a:off x="2533680" y="315674"/>
            <a:ext cx="6217493" cy="4963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I. </a:t>
            </a:r>
            <a:r>
              <a:rPr lang="ko-KR" altLang="en-US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이제는 지방대학 시대</a:t>
            </a:r>
            <a:endParaRPr lang="en-US" altLang="ko-KR" sz="2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>
              <a:lnSpc>
                <a:spcPct val="120000"/>
              </a:lnSpc>
            </a:pPr>
            <a:endParaRPr lang="en-US" altLang="ko-KR" sz="200" spc="-70" dirty="0">
              <a:solidFill>
                <a:srgbClr val="0065B0"/>
              </a:solidFill>
              <a:latin typeface="KoPub돋움체 Bold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55" name="Picture 3">
            <a:extLst>
              <a:ext uri="{FF2B5EF4-FFF2-40B4-BE49-F238E27FC236}">
                <a16:creationId xmlns:a16="http://schemas.microsoft.com/office/drawing/2014/main" id="{76A62E21-52F0-4A6F-A77D-A8022E8E0C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2121" y="2311126"/>
            <a:ext cx="5345042" cy="183769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7" name="Picture 5">
            <a:extLst>
              <a:ext uri="{FF2B5EF4-FFF2-40B4-BE49-F238E27FC236}">
                <a16:creationId xmlns:a16="http://schemas.microsoft.com/office/drawing/2014/main" id="{EFC49143-5F92-4F45-BEB8-2AE2A6268F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2931" y="4463609"/>
            <a:ext cx="5088878" cy="2048373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9" name="Picture 6">
            <a:extLst>
              <a:ext uri="{FF2B5EF4-FFF2-40B4-BE49-F238E27FC236}">
                <a16:creationId xmlns:a16="http://schemas.microsoft.com/office/drawing/2014/main" id="{9AE321EF-C2D3-4837-AF8C-E09D66C248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74650" y="2603514"/>
            <a:ext cx="3360559" cy="319064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50B96235-D4C0-4B5F-AC78-BAEBCD34DB20}"/>
              </a:ext>
            </a:extLst>
          </p:cNvPr>
          <p:cNvSpPr txBox="1"/>
          <p:nvPr/>
        </p:nvSpPr>
        <p:spPr>
          <a:xfrm>
            <a:off x="2905931" y="4161786"/>
            <a:ext cx="3916434" cy="277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93040" marR="0" indent="-193040" algn="l" fontAlgn="base" latinLnBrk="1">
              <a:lnSpc>
                <a:spcPct val="130000"/>
              </a:lnSpc>
              <a:spcBef>
                <a:spcPts val="0"/>
              </a:spcBef>
              <a:spcAft>
                <a:spcPts val="300"/>
              </a:spcAft>
            </a:pP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출처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교육부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(2023).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지역혁신중심 대학지원체계 시범지역 선정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·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운영 계획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p. 22</a:t>
            </a:r>
            <a:endParaRPr lang="ko-KR" altLang="en-US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29317C4-FA66-4994-B7C0-0E896252C6CE}"/>
              </a:ext>
            </a:extLst>
          </p:cNvPr>
          <p:cNvSpPr txBox="1"/>
          <p:nvPr/>
        </p:nvSpPr>
        <p:spPr>
          <a:xfrm>
            <a:off x="3164751" y="6503674"/>
            <a:ext cx="3916330" cy="277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93040" marR="0" indent="-193040" algn="l" fontAlgn="base" latinLnBrk="1">
              <a:lnSpc>
                <a:spcPct val="130000"/>
              </a:lnSpc>
              <a:spcBef>
                <a:spcPts val="0"/>
              </a:spcBef>
              <a:spcAft>
                <a:spcPts val="300"/>
              </a:spcAft>
            </a:pP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출처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교육부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(2023).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지역혁신중심 대학지원체계 시범지역 선정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·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운영 계획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p. 21</a:t>
            </a:r>
            <a:endParaRPr lang="ko-KR" altLang="en-US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CF1B67A-8D3D-426C-BB72-96573EC5E8BC}"/>
              </a:ext>
            </a:extLst>
          </p:cNvPr>
          <p:cNvSpPr txBox="1"/>
          <p:nvPr/>
        </p:nvSpPr>
        <p:spPr>
          <a:xfrm>
            <a:off x="8274651" y="5794161"/>
            <a:ext cx="3300554" cy="4773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93040" marR="0" indent="-193040" algn="l" fontAlgn="base" latinLnBrk="1">
              <a:lnSpc>
                <a:spcPct val="130000"/>
              </a:lnSpc>
              <a:spcBef>
                <a:spcPts val="0"/>
              </a:spcBef>
              <a:spcAft>
                <a:spcPts val="300"/>
              </a:spcAft>
            </a:pP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출처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관계부처 합동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(2024. 1).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제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차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(2024~2028)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산업교육 및 산학연협력 기본계획 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p. 16</a:t>
            </a:r>
            <a:endParaRPr lang="ko-KR" altLang="en-US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019D696-24CD-4D2E-A12D-DC4D54CF6611}"/>
              </a:ext>
            </a:extLst>
          </p:cNvPr>
          <p:cNvSpPr txBox="1"/>
          <p:nvPr/>
        </p:nvSpPr>
        <p:spPr>
          <a:xfrm>
            <a:off x="2604383" y="1518022"/>
            <a:ext cx="8970821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0" fontAlgn="base" latinLnBrk="0" hangingPunct="0">
              <a:spcBef>
                <a:spcPct val="0"/>
              </a:spcBef>
              <a:spcAft>
                <a:spcPts val="600"/>
              </a:spcAft>
            </a:pPr>
            <a:r>
              <a:rPr lang="ko-KR" altLang="en-US" sz="140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교육부</a:t>
            </a:r>
            <a:r>
              <a:rPr kumimoji="0" lang="ko-KR" altLang="en-US" sz="1400" b="0" i="0" u="none" strike="noStrike" cap="none" normalizeH="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｜</a:t>
            </a:r>
            <a:r>
              <a:rPr lang="ko-KR" altLang="en-US" sz="14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대학지원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행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·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재정 권한 지자체에 위임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·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이양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산학연협력 기본계획 수립을 통한 지산학연 협력 생태계 구축 강조</a:t>
            </a:r>
            <a:endParaRPr lang="en-US" altLang="ko-KR" sz="14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algn="just" eaLnBrk="0" fontAlgn="base" latinLnBrk="0" hangingPunct="0">
              <a:spcBef>
                <a:spcPct val="0"/>
              </a:spcBef>
              <a:spcAft>
                <a:spcPts val="600"/>
              </a:spcAft>
            </a:pPr>
            <a:r>
              <a:rPr lang="ko-KR" altLang="en-US" sz="140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지자체</a:t>
            </a:r>
            <a:r>
              <a:rPr kumimoji="0" lang="ko-KR" altLang="en-US" sz="1400" b="0" i="0" u="none" strike="noStrike" cap="none" normalizeH="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｜</a:t>
            </a:r>
            <a:r>
              <a:rPr lang="ko-KR" altLang="en-US" sz="14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대학과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협력적 동반 관계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파트너십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구축해 지역 발전 전략과 연계 대학 지원 실시</a:t>
            </a:r>
            <a:endParaRPr lang="en-US" altLang="ko-KR" sz="14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graphicFrame>
        <p:nvGraphicFramePr>
          <p:cNvPr id="21" name="표 20">
            <a:extLst>
              <a:ext uri="{FF2B5EF4-FFF2-40B4-BE49-F238E27FC236}">
                <a16:creationId xmlns:a16="http://schemas.microsoft.com/office/drawing/2014/main" id="{B989C05B-6A49-4CCE-984E-7AB43D70A4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6213981"/>
              </p:ext>
            </p:extLst>
          </p:nvPr>
        </p:nvGraphicFramePr>
        <p:xfrm>
          <a:off x="0" y="1648333"/>
          <a:ext cx="2123954" cy="2486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3954">
                  <a:extLst>
                    <a:ext uri="{9D8B030D-6E8A-4147-A177-3AD203B41FA5}">
                      <a16:colId xmlns:a16="http://schemas.microsoft.com/office/drawing/2014/main" val="2378240077"/>
                    </a:ext>
                  </a:extLst>
                </a:gridCol>
              </a:tblGrid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accent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I. </a:t>
                      </a:r>
                      <a:r>
                        <a:rPr lang="ko-KR" altLang="en-US" sz="1200" kern="0" spc="0" dirty="0">
                          <a:solidFill>
                            <a:schemeClr val="accent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이제는 지방대학 시대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4321403"/>
                  </a:ext>
                </a:extLst>
              </a:tr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지역 현황과 기여도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772467"/>
                  </a:ext>
                </a:extLst>
              </a:tr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산학연협력 현황과 요구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8010843"/>
                  </a:ext>
                </a:extLst>
              </a:tr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IV.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지산학연 협력 방안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6219594"/>
                  </a:ext>
                </a:extLst>
              </a:tr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V.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나가면서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71608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01530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EBAD52B1-5430-190E-B930-7A27AC543AF9}"/>
              </a:ext>
            </a:extLst>
          </p:cNvPr>
          <p:cNvSpPr/>
          <p:nvPr/>
        </p:nvSpPr>
        <p:spPr>
          <a:xfrm>
            <a:off x="2128979" y="0"/>
            <a:ext cx="374111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6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D17D28E-4F65-0026-3D1F-1808DC77FD16}"/>
              </a:ext>
            </a:extLst>
          </p:cNvPr>
          <p:cNvSpPr/>
          <p:nvPr/>
        </p:nvSpPr>
        <p:spPr>
          <a:xfrm>
            <a:off x="8671" y="7589"/>
            <a:ext cx="2123954" cy="6858000"/>
          </a:xfrm>
          <a:prstGeom prst="rect">
            <a:avLst/>
          </a:prstGeom>
          <a:gradFill flip="none" rotWithShape="1">
            <a:gsLst>
              <a:gs pos="0">
                <a:srgbClr val="177FAD"/>
              </a:gs>
              <a:gs pos="100000">
                <a:srgbClr val="54BBE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0BA13D6-8094-1AE0-A82E-05E9E28D5C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5120" y="406243"/>
            <a:ext cx="1227379" cy="152951"/>
          </a:xfrm>
          <a:prstGeom prst="rect">
            <a:avLst/>
          </a:prstGeom>
        </p:spPr>
      </p:pic>
      <p:grpSp>
        <p:nvGrpSpPr>
          <p:cNvPr id="53" name="그룹 52">
            <a:extLst>
              <a:ext uri="{FF2B5EF4-FFF2-40B4-BE49-F238E27FC236}">
                <a16:creationId xmlns:a16="http://schemas.microsoft.com/office/drawing/2014/main" id="{C46D4E7C-8677-1CE8-DF15-8416E3D6D30A}"/>
              </a:ext>
            </a:extLst>
          </p:cNvPr>
          <p:cNvGrpSpPr/>
          <p:nvPr/>
        </p:nvGrpSpPr>
        <p:grpSpPr>
          <a:xfrm>
            <a:off x="2703549" y="1037251"/>
            <a:ext cx="2623935" cy="338554"/>
            <a:chOff x="2723427" y="1750135"/>
            <a:chExt cx="2623935" cy="338554"/>
          </a:xfrm>
        </p:grpSpPr>
        <p:grpSp>
          <p:nvGrpSpPr>
            <p:cNvPr id="51" name="그룹 50">
              <a:extLst>
                <a:ext uri="{FF2B5EF4-FFF2-40B4-BE49-F238E27FC236}">
                  <a16:creationId xmlns:a16="http://schemas.microsoft.com/office/drawing/2014/main" id="{8379ABA8-BC4A-B67C-E75F-09405565F6A9}"/>
                </a:ext>
              </a:extLst>
            </p:cNvPr>
            <p:cNvGrpSpPr/>
            <p:nvPr/>
          </p:nvGrpSpPr>
          <p:grpSpPr>
            <a:xfrm>
              <a:off x="2723427" y="1816502"/>
              <a:ext cx="101293" cy="172318"/>
              <a:chOff x="2685327" y="1759352"/>
              <a:chExt cx="172422" cy="293322"/>
            </a:xfrm>
          </p:grpSpPr>
          <p:sp>
            <p:nvSpPr>
              <p:cNvPr id="49" name="타원 48">
                <a:extLst>
                  <a:ext uri="{FF2B5EF4-FFF2-40B4-BE49-F238E27FC236}">
                    <a16:creationId xmlns:a16="http://schemas.microsoft.com/office/drawing/2014/main" id="{05E07026-57FD-6EEF-1A97-A29F6D0161CB}"/>
                  </a:ext>
                </a:extLst>
              </p:cNvPr>
              <p:cNvSpPr/>
              <p:nvPr/>
            </p:nvSpPr>
            <p:spPr>
              <a:xfrm>
                <a:off x="2685327" y="1759352"/>
                <a:ext cx="172422" cy="172422"/>
              </a:xfrm>
              <a:prstGeom prst="ellipse">
                <a:avLst/>
              </a:prstGeom>
              <a:solidFill>
                <a:srgbClr val="0065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0" name="타원 49">
                <a:extLst>
                  <a:ext uri="{FF2B5EF4-FFF2-40B4-BE49-F238E27FC236}">
                    <a16:creationId xmlns:a16="http://schemas.microsoft.com/office/drawing/2014/main" id="{62A86848-35C5-2975-423C-42759AC412BA}"/>
                  </a:ext>
                </a:extLst>
              </p:cNvPr>
              <p:cNvSpPr/>
              <p:nvPr/>
            </p:nvSpPr>
            <p:spPr>
              <a:xfrm>
                <a:off x="2685327" y="1880252"/>
                <a:ext cx="172422" cy="172422"/>
              </a:xfrm>
              <a:prstGeom prst="ellipse">
                <a:avLst/>
              </a:prstGeom>
              <a:solidFill>
                <a:srgbClr val="54BB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5EABA3D7-D16F-ADE7-4C0F-5414B6C4B047}"/>
                </a:ext>
              </a:extLst>
            </p:cNvPr>
            <p:cNvSpPr txBox="1"/>
            <p:nvPr/>
          </p:nvSpPr>
          <p:spPr>
            <a:xfrm>
              <a:off x="2854372" y="1750135"/>
              <a:ext cx="249299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4</a:t>
              </a:r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대 특구와 지역인재의 정주</a:t>
              </a:r>
            </a:p>
          </p:txBody>
        </p:sp>
      </p:grpSp>
      <p:sp>
        <p:nvSpPr>
          <p:cNvPr id="54" name="TextBox 53">
            <a:extLst>
              <a:ext uri="{FF2B5EF4-FFF2-40B4-BE49-F238E27FC236}">
                <a16:creationId xmlns:a16="http://schemas.microsoft.com/office/drawing/2014/main" id="{95153FC3-0612-4EF2-9418-A51ECCFFBDB1}"/>
              </a:ext>
            </a:extLst>
          </p:cNvPr>
          <p:cNvSpPr txBox="1"/>
          <p:nvPr/>
        </p:nvSpPr>
        <p:spPr>
          <a:xfrm>
            <a:off x="2503090" y="406886"/>
            <a:ext cx="6217493" cy="4963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I. </a:t>
            </a:r>
            <a:r>
              <a:rPr lang="ko-KR" altLang="en-US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이제는 지방대학 시대</a:t>
            </a:r>
            <a:endParaRPr lang="en-US" altLang="ko-KR" sz="2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  <a:p>
            <a:pPr>
              <a:lnSpc>
                <a:spcPct val="120000"/>
              </a:lnSpc>
            </a:pPr>
            <a:endParaRPr lang="en-US" altLang="ko-KR" sz="200" spc="-70" dirty="0">
              <a:solidFill>
                <a:srgbClr val="0065B0"/>
              </a:solidFill>
              <a:latin typeface="KoPub돋움체 Bold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CA4B3E7-42CF-48DC-BBD5-56D4688B4FCC}"/>
              </a:ext>
            </a:extLst>
          </p:cNvPr>
          <p:cNvSpPr txBox="1"/>
          <p:nvPr/>
        </p:nvSpPr>
        <p:spPr>
          <a:xfrm>
            <a:off x="2503090" y="6190026"/>
            <a:ext cx="3481651" cy="3350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20700" marR="0" indent="-228600" algn="just" fontAlgn="base" latinLnBrk="1"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출처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교육부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(2023).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교육발전특구 시범지역 지정 추진계획 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p. 2. </a:t>
            </a:r>
            <a:endParaRPr lang="ko-KR" altLang="en-US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4B0CCE3-DCEE-4401-B562-90C9BFD97220}"/>
              </a:ext>
            </a:extLst>
          </p:cNvPr>
          <p:cNvSpPr txBox="1"/>
          <p:nvPr/>
        </p:nvSpPr>
        <p:spPr>
          <a:xfrm>
            <a:off x="3653789" y="1452252"/>
            <a:ext cx="6755858" cy="5928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11760" marR="0" indent="-111760" algn="ctr" fontAlgn="base" latinLnBrk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400" b="1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&lt; </a:t>
            </a:r>
            <a:r>
              <a:rPr lang="ko-KR" altLang="en-US" sz="1400" b="1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지역인재 양성과 지역 균형발전을 위한 국가 정책 체계 </a:t>
            </a:r>
            <a:r>
              <a:rPr lang="en-US" altLang="ko-KR" sz="1400" b="1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&gt;</a:t>
            </a:r>
            <a:endParaRPr lang="ko-KR" altLang="en-US" sz="10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111760" marR="0" indent="-111760" algn="l" fontAlgn="base" latinLnBrk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1000" b="1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000" b="1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지역 </a:t>
            </a:r>
            <a:r>
              <a:rPr lang="en-US" altLang="ko-KR" sz="1000" b="1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1000" b="1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대 특구 </a:t>
            </a:r>
            <a:r>
              <a:rPr lang="en-US" altLang="ko-KR" sz="1000" b="1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000" b="1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교육발전특구</a:t>
            </a:r>
            <a:r>
              <a:rPr lang="en-US" altLang="ko-KR" sz="1000" b="1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기회발전특구</a:t>
            </a:r>
            <a:r>
              <a:rPr lang="en-US" altLang="ko-KR" sz="1000" b="1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도심융합특구</a:t>
            </a:r>
            <a:r>
              <a:rPr lang="en-US" altLang="ko-KR" sz="1000" b="1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1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대한민국 문화특구</a:t>
            </a:r>
            <a:endParaRPr lang="ko-KR" altLang="en-US" sz="10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id="{DB4F60CC-A53A-4B60-ADC1-81FAA9E8DDA6}"/>
              </a:ext>
            </a:extLst>
          </p:cNvPr>
          <p:cNvGraphicFramePr>
            <a:graphicFrameLocks noGrp="1"/>
          </p:cNvGraphicFramePr>
          <p:nvPr/>
        </p:nvGraphicFramePr>
        <p:xfrm>
          <a:off x="0" y="1648333"/>
          <a:ext cx="2123954" cy="2486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3954">
                  <a:extLst>
                    <a:ext uri="{9D8B030D-6E8A-4147-A177-3AD203B41FA5}">
                      <a16:colId xmlns:a16="http://schemas.microsoft.com/office/drawing/2014/main" val="2378240077"/>
                    </a:ext>
                  </a:extLst>
                </a:gridCol>
              </a:tblGrid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accent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I. </a:t>
                      </a:r>
                      <a:r>
                        <a:rPr lang="ko-KR" altLang="en-US" sz="1200" kern="0" spc="0" dirty="0">
                          <a:solidFill>
                            <a:schemeClr val="accent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이제는 지방대학 시대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4321403"/>
                  </a:ext>
                </a:extLst>
              </a:tr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지역 현황과 기여도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772467"/>
                  </a:ext>
                </a:extLst>
              </a:tr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산학연협력 현황과 요구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8010843"/>
                  </a:ext>
                </a:extLst>
              </a:tr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IV.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지산학연 협력 방안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6219594"/>
                  </a:ext>
                </a:extLst>
              </a:tr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V.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나가면서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7160813"/>
                  </a:ext>
                </a:extLst>
              </a:tr>
            </a:tbl>
          </a:graphicData>
        </a:graphic>
      </p:graphicFrame>
      <p:grpSp>
        <p:nvGrpSpPr>
          <p:cNvPr id="2" name="그룹 1">
            <a:extLst>
              <a:ext uri="{FF2B5EF4-FFF2-40B4-BE49-F238E27FC236}">
                <a16:creationId xmlns:a16="http://schemas.microsoft.com/office/drawing/2014/main" id="{1FC042B0-33A2-4CE0-91E0-C094E127F85B}"/>
              </a:ext>
            </a:extLst>
          </p:cNvPr>
          <p:cNvGrpSpPr/>
          <p:nvPr/>
        </p:nvGrpSpPr>
        <p:grpSpPr>
          <a:xfrm>
            <a:off x="3268893" y="2249538"/>
            <a:ext cx="7829916" cy="3736057"/>
            <a:chOff x="3548043" y="2212484"/>
            <a:chExt cx="7829916" cy="3736057"/>
          </a:xfrm>
        </p:grpSpPr>
        <p:sp>
          <p:nvSpPr>
            <p:cNvPr id="16" name="사각형: 둥근 모서리 15">
              <a:extLst>
                <a:ext uri="{FF2B5EF4-FFF2-40B4-BE49-F238E27FC236}">
                  <a16:creationId xmlns:a16="http://schemas.microsoft.com/office/drawing/2014/main" id="{EB7D3677-1A49-429D-8585-892F4D8E0FFE}"/>
                </a:ext>
              </a:extLst>
            </p:cNvPr>
            <p:cNvSpPr/>
            <p:nvPr/>
          </p:nvSpPr>
          <p:spPr>
            <a:xfrm>
              <a:off x="3548043" y="2212484"/>
              <a:ext cx="2150709" cy="511525"/>
            </a:xfrm>
            <a:prstGeom prst="roundRect">
              <a:avLst/>
            </a:prstGeom>
            <a:solidFill>
              <a:srgbClr val="8A44A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45110" marR="0" indent="-245110" algn="ctr" fontAlgn="base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1200" b="1" kern="0" spc="-2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 내 공교육 강화</a:t>
              </a:r>
              <a:endParaRPr lang="ko-KR" altLang="en-US" sz="1200" kern="0" spc="0" dirty="0">
                <a:solidFill>
                  <a:schemeClr val="bg1"/>
                </a:solidFill>
                <a:effectLst/>
                <a:latin typeface="함초롬바탕" panose="02030604000101010101" pitchFamily="18" charset="-127"/>
              </a:endParaRPr>
            </a:p>
            <a:p>
              <a:pPr marL="0" marR="0" indent="0" algn="ctr" fontAlgn="base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ko-KR" sz="1100" kern="0" spc="-2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100" b="1" kern="0" spc="-2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교육발전특구</a:t>
              </a:r>
              <a:r>
                <a:rPr lang="en-US" altLang="ko-KR" sz="1100" kern="0" spc="-2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ko-KR" altLang="en-US" sz="1200" kern="0" spc="0" dirty="0">
                <a:solidFill>
                  <a:schemeClr val="bg1"/>
                </a:solidFill>
                <a:effectLst/>
                <a:latin typeface="함초롬바탕" panose="02030604000101010101" pitchFamily="18" charset="-127"/>
              </a:endParaRPr>
            </a:p>
          </p:txBody>
        </p:sp>
        <p:sp>
          <p:nvSpPr>
            <p:cNvPr id="18" name="사각형: 둥근 모서리 17">
              <a:extLst>
                <a:ext uri="{FF2B5EF4-FFF2-40B4-BE49-F238E27FC236}">
                  <a16:creationId xmlns:a16="http://schemas.microsoft.com/office/drawing/2014/main" id="{317A2C91-EB5C-44BA-AB0B-48E37C1B33A0}"/>
                </a:ext>
              </a:extLst>
            </p:cNvPr>
            <p:cNvSpPr/>
            <p:nvPr/>
          </p:nvSpPr>
          <p:spPr>
            <a:xfrm>
              <a:off x="6412301" y="2231842"/>
              <a:ext cx="2234296" cy="511525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kern="0" spc="-6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 공교육 혁신</a:t>
              </a:r>
              <a:endParaRPr lang="ko-KR" altLang="en-US" sz="1200" kern="0" spc="0" dirty="0">
                <a:solidFill>
                  <a:schemeClr val="bg1"/>
                </a:solidFill>
                <a:effectLst/>
                <a:latin typeface="함초롬바탕" panose="02030604000101010101" pitchFamily="18" charset="-127"/>
              </a:endParaRPr>
            </a:p>
            <a:p>
              <a:pPr marL="0" marR="0" indent="0" algn="ctr" fontAlgn="base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1200" b="1" kern="0" spc="-6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인재양성 기반 강화</a:t>
              </a:r>
              <a:endParaRPr lang="ko-KR" altLang="en-US" sz="1200" kern="0" spc="0" dirty="0">
                <a:solidFill>
                  <a:schemeClr val="bg1"/>
                </a:solidFill>
                <a:effectLst/>
                <a:latin typeface="함초롬바탕" panose="02030604000101010101" pitchFamily="18" charset="-127"/>
              </a:endParaRPr>
            </a:p>
          </p:txBody>
        </p:sp>
        <p:cxnSp>
          <p:nvCxnSpPr>
            <p:cNvPr id="19" name="직선 화살표 연결선 18">
              <a:extLst>
                <a:ext uri="{FF2B5EF4-FFF2-40B4-BE49-F238E27FC236}">
                  <a16:creationId xmlns:a16="http://schemas.microsoft.com/office/drawing/2014/main" id="{C78092C6-1203-48EE-BAA2-FD5113A40256}"/>
                </a:ext>
              </a:extLst>
            </p:cNvPr>
            <p:cNvCxnSpPr>
              <a:cxnSpLocks/>
            </p:cNvCxnSpPr>
            <p:nvPr/>
          </p:nvCxnSpPr>
          <p:spPr>
            <a:xfrm>
              <a:off x="5864392" y="2459895"/>
              <a:ext cx="390191" cy="1536"/>
            </a:xfrm>
            <a:prstGeom prst="straightConnector1">
              <a:avLst/>
            </a:prstGeom>
            <a:ln w="28575">
              <a:solidFill>
                <a:srgbClr val="8A44A0"/>
              </a:solidFill>
              <a:prstDash val="solid"/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1" name="사각형: 둥근 모서리 20">
              <a:extLst>
                <a:ext uri="{FF2B5EF4-FFF2-40B4-BE49-F238E27FC236}">
                  <a16:creationId xmlns:a16="http://schemas.microsoft.com/office/drawing/2014/main" id="{06CAC5A0-C8F8-4E58-A945-9C6C969DA7C7}"/>
                </a:ext>
              </a:extLst>
            </p:cNvPr>
            <p:cNvSpPr/>
            <p:nvPr/>
          </p:nvSpPr>
          <p:spPr>
            <a:xfrm>
              <a:off x="3548043" y="2954981"/>
              <a:ext cx="2150709" cy="700103"/>
            </a:xfrm>
            <a:prstGeom prst="roundRect">
              <a:avLst/>
            </a:prstGeom>
            <a:solidFill>
              <a:srgbClr val="8A44A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indent="0" algn="ctr" fontAlgn="base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1300" b="1" kern="0" spc="-2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지역대학 경쟁력 제고</a:t>
              </a:r>
              <a:br>
                <a:rPr lang="ko-KR" altLang="en-US" sz="1300" b="1" kern="0" spc="-20" dirty="0">
                  <a:solidFill>
                    <a:schemeClr val="bg1"/>
                  </a:solidFill>
                  <a:effectLst/>
                  <a:latin typeface="함초롬바탕" panose="02030604000101010101" pitchFamily="18" charset="-127"/>
                </a:rPr>
              </a:br>
              <a:r>
                <a:rPr lang="en-US" altLang="ko-KR" sz="1200" b="1" kern="0" spc="-2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200" b="1" kern="0" spc="-2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지역혁신 중심 대학지원체계 </a:t>
              </a:r>
              <a:r>
                <a:rPr lang="en-US" altLang="ko-KR" sz="1200" b="1" kern="0" spc="-2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: RISE)</a:t>
              </a:r>
              <a:endParaRPr lang="ko-KR" altLang="en-US" sz="1200" b="1" kern="0" spc="-20" dirty="0">
                <a:solidFill>
                  <a:schemeClr val="bg1"/>
                </a:solidFill>
                <a:effectLst/>
                <a:latin typeface="함초롬바탕" panose="02030604000101010101" pitchFamily="18" charset="-127"/>
              </a:endParaRPr>
            </a:p>
          </p:txBody>
        </p:sp>
        <p:sp>
          <p:nvSpPr>
            <p:cNvPr id="23" name="사각형: 둥근 모서리 22">
              <a:extLst>
                <a:ext uri="{FF2B5EF4-FFF2-40B4-BE49-F238E27FC236}">
                  <a16:creationId xmlns:a16="http://schemas.microsoft.com/office/drawing/2014/main" id="{FCB474E1-7856-47DA-B4DC-FC7FA2C5249D}"/>
                </a:ext>
              </a:extLst>
            </p:cNvPr>
            <p:cNvSpPr/>
            <p:nvPr/>
          </p:nvSpPr>
          <p:spPr>
            <a:xfrm>
              <a:off x="6412301" y="3049269"/>
              <a:ext cx="2234296" cy="511525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indent="0" algn="ctr" fontAlgn="base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1200" b="1" kern="0" spc="-4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지역인재의 지역 </a:t>
              </a:r>
              <a:endParaRPr lang="ko-KR" altLang="en-US" sz="1200" kern="0" spc="0" dirty="0">
                <a:solidFill>
                  <a:schemeClr val="bg1"/>
                </a:solidFill>
                <a:effectLst/>
                <a:latin typeface="함초롬바탕" panose="02030604000101010101" pitchFamily="18" charset="-127"/>
              </a:endParaRPr>
            </a:p>
            <a:p>
              <a:pPr marL="0" marR="0" indent="0" algn="ctr" fontAlgn="base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1200" b="1" kern="0" spc="-4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취</a:t>
              </a:r>
              <a:r>
                <a:rPr lang="en-US" altLang="ko-KR" sz="1200" b="1" kern="0" spc="-4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‧</a:t>
              </a:r>
              <a:r>
                <a:rPr lang="ko-KR" altLang="en-US" sz="1200" b="1" kern="0" spc="-4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창업 활성화</a:t>
              </a:r>
              <a:endParaRPr lang="ko-KR" altLang="en-US" sz="1200" kern="0" spc="0" dirty="0">
                <a:solidFill>
                  <a:schemeClr val="bg1"/>
                </a:solidFill>
                <a:effectLst/>
                <a:latin typeface="함초롬바탕" panose="02030604000101010101" pitchFamily="18" charset="-127"/>
              </a:endParaRPr>
            </a:p>
          </p:txBody>
        </p:sp>
        <p:cxnSp>
          <p:nvCxnSpPr>
            <p:cNvPr id="24" name="직선 화살표 연결선 23">
              <a:extLst>
                <a:ext uri="{FF2B5EF4-FFF2-40B4-BE49-F238E27FC236}">
                  <a16:creationId xmlns:a16="http://schemas.microsoft.com/office/drawing/2014/main" id="{3842F1CB-D694-4AC0-A5D9-8BC5444BF488}"/>
                </a:ext>
              </a:extLst>
            </p:cNvPr>
            <p:cNvCxnSpPr>
              <a:cxnSpLocks/>
            </p:cNvCxnSpPr>
            <p:nvPr/>
          </p:nvCxnSpPr>
          <p:spPr>
            <a:xfrm>
              <a:off x="5860431" y="3291772"/>
              <a:ext cx="390191" cy="1536"/>
            </a:xfrm>
            <a:prstGeom prst="straightConnector1">
              <a:avLst/>
            </a:prstGeom>
            <a:ln w="28575">
              <a:solidFill>
                <a:srgbClr val="8A44A0"/>
              </a:solidFill>
              <a:prstDash val="solid"/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5" name="사각형: 둥근 모서리 24">
              <a:extLst>
                <a:ext uri="{FF2B5EF4-FFF2-40B4-BE49-F238E27FC236}">
                  <a16:creationId xmlns:a16="http://schemas.microsoft.com/office/drawing/2014/main" id="{B3EE964A-390C-412E-8014-B57C39E5A305}"/>
                </a:ext>
              </a:extLst>
            </p:cNvPr>
            <p:cNvSpPr/>
            <p:nvPr/>
          </p:nvSpPr>
          <p:spPr>
            <a:xfrm>
              <a:off x="3561573" y="3878891"/>
              <a:ext cx="2150709" cy="511525"/>
            </a:xfrm>
            <a:prstGeom prst="roundRect">
              <a:avLst/>
            </a:prstGeom>
            <a:solidFill>
              <a:srgbClr val="8A44A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45110" marR="0" indent="-245110" algn="ctr" fontAlgn="base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1200" b="1" kern="0" spc="-2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 경제 활성화</a:t>
              </a:r>
              <a:endParaRPr lang="ko-KR" altLang="en-US" sz="1200" kern="0" spc="0" dirty="0">
                <a:solidFill>
                  <a:schemeClr val="bg1"/>
                </a:solidFill>
                <a:effectLst/>
                <a:latin typeface="함초롬바탕" panose="02030604000101010101" pitchFamily="18" charset="-127"/>
              </a:endParaRPr>
            </a:p>
            <a:p>
              <a:pPr marL="0" marR="0" indent="0" algn="ctr" fontAlgn="base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ko-KR" sz="1100" kern="0" spc="-2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100" b="1" kern="0" spc="-2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기회발전특구</a:t>
              </a:r>
              <a:r>
                <a:rPr lang="en-US" altLang="ko-KR" sz="1100" kern="0" spc="-2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ko-KR" altLang="en-US" sz="1100" kern="0" spc="0" dirty="0">
                <a:solidFill>
                  <a:schemeClr val="bg1"/>
                </a:solidFill>
                <a:effectLst/>
                <a:latin typeface="함초롬바탕" panose="02030604000101010101" pitchFamily="18" charset="-127"/>
              </a:endParaRPr>
            </a:p>
          </p:txBody>
        </p:sp>
        <p:sp>
          <p:nvSpPr>
            <p:cNvPr id="26" name="사각형: 둥근 모서리 25">
              <a:extLst>
                <a:ext uri="{FF2B5EF4-FFF2-40B4-BE49-F238E27FC236}">
                  <a16:creationId xmlns:a16="http://schemas.microsoft.com/office/drawing/2014/main" id="{2A33BBEF-1B13-4409-8B39-07E05AF06545}"/>
                </a:ext>
              </a:extLst>
            </p:cNvPr>
            <p:cNvSpPr/>
            <p:nvPr/>
          </p:nvSpPr>
          <p:spPr>
            <a:xfrm>
              <a:off x="6406493" y="3878891"/>
              <a:ext cx="2234296" cy="511525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indent="0" algn="ctr" fontAlgn="base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1200" b="1" kern="0" spc="-2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 내</a:t>
              </a:r>
              <a:endParaRPr lang="ko-KR" altLang="en-US" sz="1200" kern="0" spc="0" dirty="0">
                <a:solidFill>
                  <a:schemeClr val="bg1"/>
                </a:solidFill>
                <a:effectLst/>
                <a:latin typeface="함초롬바탕" panose="02030604000101010101" pitchFamily="18" charset="-127"/>
              </a:endParaRPr>
            </a:p>
            <a:p>
              <a:pPr marL="0" marR="0" indent="0" algn="ctr" fontAlgn="base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1200" b="1" kern="0" spc="-2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좋은 일자리 증가</a:t>
              </a:r>
              <a:endParaRPr lang="ko-KR" altLang="en-US" sz="1200" kern="0" spc="0" dirty="0">
                <a:solidFill>
                  <a:schemeClr val="bg1"/>
                </a:solidFill>
                <a:effectLst/>
                <a:latin typeface="함초롬바탕" panose="02030604000101010101" pitchFamily="18" charset="-127"/>
              </a:endParaRPr>
            </a:p>
          </p:txBody>
        </p:sp>
        <p:cxnSp>
          <p:nvCxnSpPr>
            <p:cNvPr id="27" name="직선 화살표 연결선 26">
              <a:extLst>
                <a:ext uri="{FF2B5EF4-FFF2-40B4-BE49-F238E27FC236}">
                  <a16:creationId xmlns:a16="http://schemas.microsoft.com/office/drawing/2014/main" id="{A41BC2E6-1637-4286-BE90-E9AA261C178D}"/>
                </a:ext>
              </a:extLst>
            </p:cNvPr>
            <p:cNvCxnSpPr>
              <a:cxnSpLocks/>
            </p:cNvCxnSpPr>
            <p:nvPr/>
          </p:nvCxnSpPr>
          <p:spPr>
            <a:xfrm>
              <a:off x="5864392" y="4093613"/>
              <a:ext cx="390191" cy="1536"/>
            </a:xfrm>
            <a:prstGeom prst="straightConnector1">
              <a:avLst/>
            </a:prstGeom>
            <a:ln w="28575">
              <a:solidFill>
                <a:srgbClr val="8A44A0"/>
              </a:solidFill>
              <a:prstDash val="solid"/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8" name="사각형: 둥근 모서리 27">
              <a:extLst>
                <a:ext uri="{FF2B5EF4-FFF2-40B4-BE49-F238E27FC236}">
                  <a16:creationId xmlns:a16="http://schemas.microsoft.com/office/drawing/2014/main" id="{FC910885-DD3A-4240-9D7D-8C6EFBCACCD9}"/>
                </a:ext>
              </a:extLst>
            </p:cNvPr>
            <p:cNvSpPr/>
            <p:nvPr/>
          </p:nvSpPr>
          <p:spPr>
            <a:xfrm>
              <a:off x="3561573" y="4655686"/>
              <a:ext cx="2150709" cy="511525"/>
            </a:xfrm>
            <a:prstGeom prst="roundRect">
              <a:avLst/>
            </a:prstGeom>
            <a:solidFill>
              <a:srgbClr val="8A44A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45110" marR="0" indent="-245110" algn="ctr" fontAlgn="base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1200" b="1" kern="0" spc="-2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지방활성화 기반 구축</a:t>
              </a:r>
              <a:endParaRPr lang="ko-KR" altLang="en-US" sz="1200" kern="0" spc="0" dirty="0">
                <a:solidFill>
                  <a:schemeClr val="bg1"/>
                </a:solidFill>
                <a:effectLst/>
                <a:latin typeface="함초롬바탕" panose="02030604000101010101" pitchFamily="18" charset="-127"/>
              </a:endParaRPr>
            </a:p>
            <a:p>
              <a:pPr marL="245110" marR="0" indent="-245110" algn="ctr" fontAlgn="base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ko-KR" sz="1100" kern="0" spc="-2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100" b="1" kern="0" spc="-2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도심융합특구</a:t>
              </a:r>
              <a:r>
                <a:rPr lang="en-US" altLang="ko-KR" sz="1100" kern="0" spc="-2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ko-KR" altLang="en-US" sz="1100" kern="0" spc="0" dirty="0">
                <a:solidFill>
                  <a:schemeClr val="bg1"/>
                </a:solidFill>
                <a:effectLst/>
                <a:latin typeface="함초롬바탕" panose="02030604000101010101" pitchFamily="18" charset="-127"/>
              </a:endParaRPr>
            </a:p>
          </p:txBody>
        </p:sp>
        <p:sp>
          <p:nvSpPr>
            <p:cNvPr id="29" name="사각형: 둥근 모서리 28">
              <a:extLst>
                <a:ext uri="{FF2B5EF4-FFF2-40B4-BE49-F238E27FC236}">
                  <a16:creationId xmlns:a16="http://schemas.microsoft.com/office/drawing/2014/main" id="{32CB3F26-6476-482F-AA3B-0C08DEE84E3D}"/>
                </a:ext>
              </a:extLst>
            </p:cNvPr>
            <p:cNvSpPr/>
            <p:nvPr/>
          </p:nvSpPr>
          <p:spPr>
            <a:xfrm>
              <a:off x="3561573" y="5437016"/>
              <a:ext cx="2150709" cy="511525"/>
            </a:xfrm>
            <a:prstGeom prst="roundRect">
              <a:avLst/>
            </a:prstGeom>
            <a:solidFill>
              <a:srgbClr val="8A44A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45110" marR="0" indent="-245110" algn="ctr" fontAlgn="base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1200" b="1" kern="0" spc="-2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지방 문화 생태계 조성</a:t>
              </a:r>
              <a:endParaRPr lang="ko-KR" altLang="en-US" sz="1200" kern="0" spc="0" dirty="0">
                <a:solidFill>
                  <a:schemeClr val="bg1"/>
                </a:solidFill>
                <a:effectLst/>
                <a:latin typeface="함초롬바탕" panose="02030604000101010101" pitchFamily="18" charset="-127"/>
              </a:endParaRPr>
            </a:p>
            <a:p>
              <a:pPr marL="0" marR="0" indent="0" algn="ctr" fontAlgn="base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ko-KR" sz="1100" kern="0" spc="-2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1100" b="1" kern="0" spc="-2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대한민국 문화특구</a:t>
              </a:r>
              <a:r>
                <a:rPr lang="en-US" altLang="ko-KR" sz="1100" kern="0" spc="-2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)</a:t>
              </a:r>
              <a:endParaRPr lang="ko-KR" altLang="en-US" sz="1100" kern="0" spc="0" dirty="0">
                <a:solidFill>
                  <a:schemeClr val="bg1"/>
                </a:solidFill>
                <a:effectLst/>
                <a:latin typeface="함초롬바탕" panose="02030604000101010101" pitchFamily="18" charset="-127"/>
              </a:endParaRPr>
            </a:p>
          </p:txBody>
        </p:sp>
        <p:sp>
          <p:nvSpPr>
            <p:cNvPr id="30" name="사각형: 둥근 모서리 29">
              <a:extLst>
                <a:ext uri="{FF2B5EF4-FFF2-40B4-BE49-F238E27FC236}">
                  <a16:creationId xmlns:a16="http://schemas.microsoft.com/office/drawing/2014/main" id="{6A561316-0F03-4904-B6A8-03FC9190ADE1}"/>
                </a:ext>
              </a:extLst>
            </p:cNvPr>
            <p:cNvSpPr/>
            <p:nvPr/>
          </p:nvSpPr>
          <p:spPr>
            <a:xfrm>
              <a:off x="6420023" y="4641166"/>
              <a:ext cx="2234296" cy="511525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indent="0" algn="ctr" fontAlgn="base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1200" b="1" kern="0" spc="-4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지방대도시에</a:t>
              </a:r>
              <a:endParaRPr lang="ko-KR" altLang="en-US" sz="1200" kern="0" spc="0">
                <a:solidFill>
                  <a:schemeClr val="bg1"/>
                </a:solidFill>
                <a:effectLst/>
                <a:latin typeface="함초롬바탕" panose="02030604000101010101" pitchFamily="18" charset="-127"/>
              </a:endParaRPr>
            </a:p>
            <a:p>
              <a:pPr marL="0" marR="0" indent="0" algn="ctr" fontAlgn="base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1200" b="1" kern="0" spc="-4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거점 복합 개발</a:t>
              </a:r>
              <a:endParaRPr lang="ko-KR" altLang="en-US" sz="1200" kern="0" spc="0" dirty="0">
                <a:solidFill>
                  <a:schemeClr val="bg1"/>
                </a:solidFill>
                <a:effectLst/>
                <a:latin typeface="함초롬바탕" panose="02030604000101010101" pitchFamily="18" charset="-127"/>
              </a:endParaRPr>
            </a:p>
          </p:txBody>
        </p:sp>
        <p:sp>
          <p:nvSpPr>
            <p:cNvPr id="31" name="사각형: 둥근 모서리 30">
              <a:extLst>
                <a:ext uri="{FF2B5EF4-FFF2-40B4-BE49-F238E27FC236}">
                  <a16:creationId xmlns:a16="http://schemas.microsoft.com/office/drawing/2014/main" id="{8C11C241-C717-4990-8249-FCF39CDD3624}"/>
                </a:ext>
              </a:extLst>
            </p:cNvPr>
            <p:cNvSpPr/>
            <p:nvPr/>
          </p:nvSpPr>
          <p:spPr>
            <a:xfrm>
              <a:off x="6420023" y="5437015"/>
              <a:ext cx="2234296" cy="511525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indent="0" algn="ctr" fontAlgn="base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1200" b="1" kern="0" spc="-2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로컬 콘텐츠 중심의</a:t>
              </a:r>
              <a:endParaRPr lang="ko-KR" altLang="en-US" sz="1200" kern="0" spc="0" dirty="0">
                <a:solidFill>
                  <a:schemeClr val="bg1"/>
                </a:solidFill>
                <a:effectLst/>
                <a:latin typeface="함초롬바탕" panose="02030604000101010101" pitchFamily="18" charset="-127"/>
              </a:endParaRPr>
            </a:p>
            <a:p>
              <a:pPr marL="0" marR="0" indent="0" algn="ctr" fontAlgn="base" latinLnBrk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1200" b="1" kern="0" spc="-2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지역문화 활성화</a:t>
              </a:r>
              <a:endParaRPr lang="ko-KR" altLang="en-US" sz="1200" kern="0" spc="0" dirty="0">
                <a:solidFill>
                  <a:schemeClr val="bg1"/>
                </a:solidFill>
                <a:effectLst/>
                <a:latin typeface="함초롬바탕" panose="02030604000101010101" pitchFamily="18" charset="-127"/>
              </a:endParaRPr>
            </a:p>
          </p:txBody>
        </p:sp>
        <p:cxnSp>
          <p:nvCxnSpPr>
            <p:cNvPr id="32" name="직선 화살표 연결선 31">
              <a:extLst>
                <a:ext uri="{FF2B5EF4-FFF2-40B4-BE49-F238E27FC236}">
                  <a16:creationId xmlns:a16="http://schemas.microsoft.com/office/drawing/2014/main" id="{C2B1EB17-0CC0-4B06-9BFF-69C2FA4D92F1}"/>
                </a:ext>
              </a:extLst>
            </p:cNvPr>
            <p:cNvCxnSpPr>
              <a:cxnSpLocks/>
            </p:cNvCxnSpPr>
            <p:nvPr/>
          </p:nvCxnSpPr>
          <p:spPr>
            <a:xfrm>
              <a:off x="5864392" y="4873593"/>
              <a:ext cx="390191" cy="1536"/>
            </a:xfrm>
            <a:prstGeom prst="straightConnector1">
              <a:avLst/>
            </a:prstGeom>
            <a:ln w="28575">
              <a:solidFill>
                <a:srgbClr val="8A44A0"/>
              </a:solidFill>
              <a:prstDash val="solid"/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" name="직선 화살표 연결선 32">
              <a:extLst>
                <a:ext uri="{FF2B5EF4-FFF2-40B4-BE49-F238E27FC236}">
                  <a16:creationId xmlns:a16="http://schemas.microsoft.com/office/drawing/2014/main" id="{05838CC8-A060-4332-8628-EBC81757CD5C}"/>
                </a:ext>
              </a:extLst>
            </p:cNvPr>
            <p:cNvCxnSpPr>
              <a:cxnSpLocks/>
            </p:cNvCxnSpPr>
            <p:nvPr/>
          </p:nvCxnSpPr>
          <p:spPr>
            <a:xfrm>
              <a:off x="5900904" y="5686078"/>
              <a:ext cx="390191" cy="1536"/>
            </a:xfrm>
            <a:prstGeom prst="straightConnector1">
              <a:avLst/>
            </a:prstGeom>
            <a:ln w="28575">
              <a:solidFill>
                <a:srgbClr val="8A44A0"/>
              </a:solidFill>
              <a:prstDash val="solid"/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4" name="사각형: 둥근 모서리 33">
              <a:extLst>
                <a:ext uri="{FF2B5EF4-FFF2-40B4-BE49-F238E27FC236}">
                  <a16:creationId xmlns:a16="http://schemas.microsoft.com/office/drawing/2014/main" id="{F1BB4EA6-54C8-4F72-813F-11CABDE9D07F}"/>
                </a:ext>
              </a:extLst>
            </p:cNvPr>
            <p:cNvSpPr/>
            <p:nvPr/>
          </p:nvSpPr>
          <p:spPr>
            <a:xfrm>
              <a:off x="9441335" y="2537440"/>
              <a:ext cx="1936624" cy="2899576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indent="0" algn="ctr" fontAlgn="base" latinLnBrk="0">
                <a:lnSpc>
                  <a:spcPct val="17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1600" b="1" kern="0" spc="-2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지역인재</a:t>
              </a:r>
              <a:endParaRPr lang="ko-KR" altLang="en-US" sz="1600" b="1" kern="0" spc="0" dirty="0">
                <a:solidFill>
                  <a:schemeClr val="bg1"/>
                </a:solidFill>
                <a:effectLst/>
                <a:latin typeface="함초롬바탕" panose="02030604000101010101" pitchFamily="18" charset="-127"/>
              </a:endParaRPr>
            </a:p>
            <a:p>
              <a:pPr marL="0" marR="0" indent="0" algn="ctr" fontAlgn="base" latinLnBrk="0">
                <a:lnSpc>
                  <a:spcPct val="17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1600" b="1" kern="0" spc="-2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지역 정주</a:t>
              </a:r>
              <a:endParaRPr lang="en-US" altLang="ko-KR" sz="1600" b="1" kern="0" spc="-20" dirty="0">
                <a:solidFill>
                  <a:schemeClr val="bg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pPr marL="0" marR="0" indent="0" algn="ctr" fontAlgn="base" latinLnBrk="0">
                <a:lnSpc>
                  <a:spcPct val="170000"/>
                </a:lnSpc>
                <a:spcBef>
                  <a:spcPts val="0"/>
                </a:spcBef>
                <a:spcAft>
                  <a:spcPts val="0"/>
                </a:spcAft>
              </a:pPr>
              <a:endParaRPr lang="ko-KR" altLang="en-US" sz="1300" b="1" kern="0" spc="0" dirty="0">
                <a:solidFill>
                  <a:schemeClr val="bg1"/>
                </a:solidFill>
                <a:effectLst/>
                <a:latin typeface="함초롬바탕" panose="02030604000101010101" pitchFamily="18" charset="-127"/>
              </a:endParaRPr>
            </a:p>
            <a:p>
              <a:pPr marL="0" marR="0" indent="0" algn="ctr" fontAlgn="base" latinLnBrk="0">
                <a:lnSpc>
                  <a:spcPct val="17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ko-KR" altLang="en-US" sz="1200" b="1" kern="0" spc="-20" dirty="0">
                  <a:solidFill>
                    <a:schemeClr val="bg1"/>
                  </a:solidFill>
                  <a:effectLst/>
                  <a:latin typeface="맑은 고딕" panose="020B0503020000020004" pitchFamily="50" charset="-127"/>
                  <a:ea typeface="맑은 고딕" panose="020B0503020000020004" pitchFamily="50" charset="-127"/>
                </a:rPr>
                <a:t>“인재가 모이는 활기찬 지역 조성”</a:t>
              </a:r>
              <a:endParaRPr lang="ko-KR" altLang="en-US" sz="1300" b="1" kern="0" spc="0" dirty="0">
                <a:solidFill>
                  <a:schemeClr val="bg1"/>
                </a:solidFill>
                <a:effectLst/>
                <a:latin typeface="함초롬바탕" panose="02030604000101010101" pitchFamily="18" charset="-127"/>
              </a:endParaRPr>
            </a:p>
          </p:txBody>
        </p:sp>
        <p:cxnSp>
          <p:nvCxnSpPr>
            <p:cNvPr id="35" name="직선 화살표 연결선 34">
              <a:extLst>
                <a:ext uri="{FF2B5EF4-FFF2-40B4-BE49-F238E27FC236}">
                  <a16:creationId xmlns:a16="http://schemas.microsoft.com/office/drawing/2014/main" id="{2FEBB4D7-A960-4016-83DD-BEFEC087CFD0}"/>
                </a:ext>
              </a:extLst>
            </p:cNvPr>
            <p:cNvCxnSpPr>
              <a:cxnSpLocks/>
            </p:cNvCxnSpPr>
            <p:nvPr/>
          </p:nvCxnSpPr>
          <p:spPr>
            <a:xfrm>
              <a:off x="8875774" y="3319339"/>
              <a:ext cx="390191" cy="1536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직선 화살표 연결선 35">
              <a:extLst>
                <a:ext uri="{FF2B5EF4-FFF2-40B4-BE49-F238E27FC236}">
                  <a16:creationId xmlns:a16="http://schemas.microsoft.com/office/drawing/2014/main" id="{D21F220E-EF5B-4288-85D5-CA68E4B55FA8}"/>
                </a:ext>
              </a:extLst>
            </p:cNvPr>
            <p:cNvCxnSpPr>
              <a:cxnSpLocks/>
            </p:cNvCxnSpPr>
            <p:nvPr/>
          </p:nvCxnSpPr>
          <p:spPr>
            <a:xfrm>
              <a:off x="8875773" y="4854108"/>
              <a:ext cx="390191" cy="1536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325501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EBAD52B1-5430-190E-B930-7A27AC543AF9}"/>
              </a:ext>
            </a:extLst>
          </p:cNvPr>
          <p:cNvSpPr/>
          <p:nvPr/>
        </p:nvSpPr>
        <p:spPr>
          <a:xfrm>
            <a:off x="2123955" y="0"/>
            <a:ext cx="3791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6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D17D28E-4F65-0026-3D1F-1808DC77FD16}"/>
              </a:ext>
            </a:extLst>
          </p:cNvPr>
          <p:cNvSpPr/>
          <p:nvPr/>
        </p:nvSpPr>
        <p:spPr>
          <a:xfrm>
            <a:off x="1" y="0"/>
            <a:ext cx="2123954" cy="6858000"/>
          </a:xfrm>
          <a:prstGeom prst="rect">
            <a:avLst/>
          </a:prstGeom>
          <a:gradFill flip="none" rotWithShape="1">
            <a:gsLst>
              <a:gs pos="0">
                <a:srgbClr val="177FAD"/>
              </a:gs>
              <a:gs pos="100000">
                <a:srgbClr val="54BBE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0BA13D6-8094-1AE0-A82E-05E9E28D5C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5120" y="406243"/>
            <a:ext cx="1227379" cy="152951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3ED851F4-0462-4D63-8077-B377C442AC82}"/>
              </a:ext>
            </a:extLst>
          </p:cNvPr>
          <p:cNvGrpSpPr/>
          <p:nvPr/>
        </p:nvGrpSpPr>
        <p:grpSpPr>
          <a:xfrm>
            <a:off x="2767526" y="929257"/>
            <a:ext cx="3467115" cy="338554"/>
            <a:chOff x="2723427" y="1750135"/>
            <a:chExt cx="3467115" cy="338554"/>
          </a:xfrm>
        </p:grpSpPr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EDFC947D-4E21-4DB0-81D8-EC0B411E199A}"/>
                </a:ext>
              </a:extLst>
            </p:cNvPr>
            <p:cNvGrpSpPr/>
            <p:nvPr/>
          </p:nvGrpSpPr>
          <p:grpSpPr>
            <a:xfrm>
              <a:off x="2723427" y="1816502"/>
              <a:ext cx="101293" cy="172318"/>
              <a:chOff x="2685327" y="1759352"/>
              <a:chExt cx="172422" cy="293322"/>
            </a:xfrm>
          </p:grpSpPr>
          <p:sp>
            <p:nvSpPr>
              <p:cNvPr id="37" name="타원 36">
                <a:extLst>
                  <a:ext uri="{FF2B5EF4-FFF2-40B4-BE49-F238E27FC236}">
                    <a16:creationId xmlns:a16="http://schemas.microsoft.com/office/drawing/2014/main" id="{F5EB4BA2-3A6A-472D-9C07-E223FF12A5AB}"/>
                  </a:ext>
                </a:extLst>
              </p:cNvPr>
              <p:cNvSpPr/>
              <p:nvPr/>
            </p:nvSpPr>
            <p:spPr>
              <a:xfrm>
                <a:off x="2685327" y="1759352"/>
                <a:ext cx="172422" cy="172422"/>
              </a:xfrm>
              <a:prstGeom prst="ellipse">
                <a:avLst/>
              </a:prstGeom>
              <a:solidFill>
                <a:srgbClr val="0065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8" name="타원 37">
                <a:extLst>
                  <a:ext uri="{FF2B5EF4-FFF2-40B4-BE49-F238E27FC236}">
                    <a16:creationId xmlns:a16="http://schemas.microsoft.com/office/drawing/2014/main" id="{EDD2045A-716A-4B55-9C4B-1F15DE9DB8A7}"/>
                  </a:ext>
                </a:extLst>
              </p:cNvPr>
              <p:cNvSpPr/>
              <p:nvPr/>
            </p:nvSpPr>
            <p:spPr>
              <a:xfrm>
                <a:off x="2685327" y="1880252"/>
                <a:ext cx="172422" cy="172422"/>
              </a:xfrm>
              <a:prstGeom prst="ellipse">
                <a:avLst/>
              </a:prstGeom>
              <a:solidFill>
                <a:srgbClr val="54BB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9F71230B-FF80-485F-96FF-68398E7D0FED}"/>
                </a:ext>
              </a:extLst>
            </p:cNvPr>
            <p:cNvSpPr txBox="1"/>
            <p:nvPr/>
          </p:nvSpPr>
          <p:spPr>
            <a:xfrm>
              <a:off x="2854372" y="1750135"/>
              <a:ext cx="333617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기회발전특구와 교육발전특구 지정현황</a:t>
              </a:r>
            </a:p>
          </p:txBody>
        </p:sp>
      </p:grpSp>
      <p:sp>
        <p:nvSpPr>
          <p:cNvPr id="12" name="Rectangle 4">
            <a:extLst>
              <a:ext uri="{FF2B5EF4-FFF2-40B4-BE49-F238E27FC236}">
                <a16:creationId xmlns:a16="http://schemas.microsoft.com/office/drawing/2014/main" id="{C32A4669-C764-44AB-B8F1-B6412D5E79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7754" y="176825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13B3DC0-BAC2-4545-B898-B65EA451D140}"/>
              </a:ext>
            </a:extLst>
          </p:cNvPr>
          <p:cNvSpPr txBox="1"/>
          <p:nvPr/>
        </p:nvSpPr>
        <p:spPr>
          <a:xfrm>
            <a:off x="2521982" y="407406"/>
            <a:ext cx="6217493" cy="439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I. </a:t>
            </a:r>
            <a:r>
              <a:rPr lang="ko-KR" altLang="en-US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이제는 지방대학 시대</a:t>
            </a:r>
          </a:p>
        </p:txBody>
      </p:sp>
      <p:pic>
        <p:nvPicPr>
          <p:cNvPr id="19" name="Picture 7">
            <a:extLst>
              <a:ext uri="{FF2B5EF4-FFF2-40B4-BE49-F238E27FC236}">
                <a16:creationId xmlns:a16="http://schemas.microsoft.com/office/drawing/2014/main" id="{3043224E-030E-4742-BC7F-1FF90A0C620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32" t="3866" r="1295" b="3853"/>
          <a:stretch>
            <a:fillRect/>
          </a:stretch>
        </p:blipFill>
        <p:spPr>
          <a:xfrm>
            <a:off x="2521982" y="3030165"/>
            <a:ext cx="4454425" cy="3606142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20" name="Picture 9">
            <a:extLst>
              <a:ext uri="{FF2B5EF4-FFF2-40B4-BE49-F238E27FC236}">
                <a16:creationId xmlns:a16="http://schemas.microsoft.com/office/drawing/2014/main" id="{B8EE3427-ED72-433F-B728-87260602F4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0154" y="3082526"/>
            <a:ext cx="4326750" cy="3432533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042BA08-49CF-4EE8-8B39-C36E57E4A18E}"/>
              </a:ext>
            </a:extLst>
          </p:cNvPr>
          <p:cNvSpPr txBox="1"/>
          <p:nvPr/>
        </p:nvSpPr>
        <p:spPr>
          <a:xfrm>
            <a:off x="2210454" y="6504770"/>
            <a:ext cx="4074910" cy="3350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20700" marR="0" indent="-228600" algn="l" fontAlgn="base" latinLnBrk="0"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출처 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산업통상자원부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(2024),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지방시대 신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新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성장거점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기회발전특구 출범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DE91337-6369-45CE-B7D7-1732930C0D92}"/>
              </a:ext>
            </a:extLst>
          </p:cNvPr>
          <p:cNvSpPr txBox="1"/>
          <p:nvPr/>
        </p:nvSpPr>
        <p:spPr>
          <a:xfrm>
            <a:off x="7054900" y="6515059"/>
            <a:ext cx="4477258" cy="3350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20700" marR="0" indent="-228600" algn="l" fontAlgn="base" latinLnBrk="0"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출처 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0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이투데이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(2023),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시범지역 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31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곳 지정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…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교부금 등 재정지원 “지역당 최대 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100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억”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B2E9919-398B-4D2A-9673-130982830D4C}"/>
              </a:ext>
            </a:extLst>
          </p:cNvPr>
          <p:cNvSpPr txBox="1"/>
          <p:nvPr/>
        </p:nvSpPr>
        <p:spPr>
          <a:xfrm>
            <a:off x="2503092" y="1282784"/>
            <a:ext cx="9553074" cy="16763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ko-KR" altLang="en-US" sz="140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기회발전특구 현황</a:t>
            </a:r>
            <a:r>
              <a:rPr kumimoji="0" lang="ko-KR" altLang="en-US" sz="1400" b="0" i="0" u="none" strike="noStrike" cap="none" normalizeH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｜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`24.4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월까지 접수된 경북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·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전남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·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전북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·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대구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·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대전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·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경남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·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부산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·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제주 등 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8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개 시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·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도에 대한 기회발전특구 지정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안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심의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·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의결</a:t>
            </a:r>
          </a:p>
          <a:p>
            <a:pPr marL="1431925" algn="just" fontAlgn="base">
              <a:lnSpc>
                <a:spcPct val="150000"/>
              </a:lnSpc>
            </a:pP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기업 투자계획의 구체성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지역 전략산업과의 연계발전 가능성 등 고려 지정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조건부 지정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보완 후 재심의 구역 세분화 의결</a:t>
            </a:r>
            <a:endParaRPr lang="en-US" altLang="ko-KR" sz="14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algn="just" fontAlgn="base">
              <a:lnSpc>
                <a:spcPct val="150000"/>
              </a:lnSpc>
            </a:pPr>
            <a:r>
              <a:rPr lang="ko-KR" altLang="en-US" sz="140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교육발전특구 </a:t>
            </a:r>
            <a:r>
              <a:rPr lang="ko-KR" altLang="en-US" sz="140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현황</a:t>
            </a:r>
            <a:r>
              <a:rPr kumimoji="0" lang="ko-KR" altLang="en-US" sz="1400" b="0" i="0" u="none" strike="noStrike" cap="none" normalizeH="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｜</a:t>
            </a:r>
            <a:r>
              <a:rPr lang="ko-KR" altLang="en-US" sz="14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기초지자체장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교육감 공동으로 신청 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유형 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/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ko-KR" altLang="en-US" sz="14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광역지자체장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교육감이 공동 신청 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2, 3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유형 구분 지정</a:t>
            </a:r>
          </a:p>
          <a:p>
            <a:pPr marL="1431925" algn="just" fontAlgn="base">
              <a:lnSpc>
                <a:spcPct val="150000"/>
              </a:lnSpc>
            </a:pP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아이 키우기 좋은 환경 조성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공교육 혁신을 통한 </a:t>
            </a:r>
            <a:r>
              <a:rPr lang="ko-KR" altLang="en-US" sz="14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교육력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제고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지역 초중고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대학 간 연계 강화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</a:t>
            </a:r>
          </a:p>
          <a:p>
            <a:pPr marL="1431925" algn="just" fontAlgn="base">
              <a:lnSpc>
                <a:spcPct val="150000"/>
              </a:lnSpc>
            </a:pP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교육 통한 지역인재 양성  및 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산업 경쟁력 강화 등 유형 구분 지정</a:t>
            </a:r>
          </a:p>
        </p:txBody>
      </p:sp>
      <p:graphicFrame>
        <p:nvGraphicFramePr>
          <p:cNvPr id="26" name="표 25">
            <a:extLst>
              <a:ext uri="{FF2B5EF4-FFF2-40B4-BE49-F238E27FC236}">
                <a16:creationId xmlns:a16="http://schemas.microsoft.com/office/drawing/2014/main" id="{B1170D73-6E86-403F-9C84-6DC26872EA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9662069"/>
              </p:ext>
            </p:extLst>
          </p:nvPr>
        </p:nvGraphicFramePr>
        <p:xfrm>
          <a:off x="0" y="1648333"/>
          <a:ext cx="2123954" cy="2486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3954">
                  <a:extLst>
                    <a:ext uri="{9D8B030D-6E8A-4147-A177-3AD203B41FA5}">
                      <a16:colId xmlns:a16="http://schemas.microsoft.com/office/drawing/2014/main" val="2378240077"/>
                    </a:ext>
                  </a:extLst>
                </a:gridCol>
              </a:tblGrid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accent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I. </a:t>
                      </a:r>
                      <a:r>
                        <a:rPr lang="ko-KR" altLang="en-US" sz="1200" kern="0" spc="0" dirty="0">
                          <a:solidFill>
                            <a:schemeClr val="accent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이제는 지방대학 시대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4321403"/>
                  </a:ext>
                </a:extLst>
              </a:tr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지역 현황과 기여도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772467"/>
                  </a:ext>
                </a:extLst>
              </a:tr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산학연협력 현황과 요구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48010843"/>
                  </a:ext>
                </a:extLst>
              </a:tr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IV.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지산학연 협력 방안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6219594"/>
                  </a:ext>
                </a:extLst>
              </a:tr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V.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나가면서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71608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23090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6BD758F6-9D21-2D52-5DE8-80A791A65DE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7302" y="0"/>
            <a:ext cx="10068046" cy="6858000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EBAD52B1-5430-190E-B930-7A27AC543AF9}"/>
              </a:ext>
            </a:extLst>
          </p:cNvPr>
          <p:cNvSpPr/>
          <p:nvPr/>
        </p:nvSpPr>
        <p:spPr>
          <a:xfrm>
            <a:off x="2128979" y="0"/>
            <a:ext cx="374111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6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D17D28E-4F65-0026-3D1F-1808DC77FD16}"/>
              </a:ext>
            </a:extLst>
          </p:cNvPr>
          <p:cNvSpPr/>
          <p:nvPr/>
        </p:nvSpPr>
        <p:spPr>
          <a:xfrm>
            <a:off x="0" y="0"/>
            <a:ext cx="2123954" cy="6858000"/>
          </a:xfrm>
          <a:prstGeom prst="rect">
            <a:avLst/>
          </a:prstGeom>
          <a:gradFill flip="none" rotWithShape="1">
            <a:gsLst>
              <a:gs pos="0">
                <a:srgbClr val="177FAD"/>
              </a:gs>
              <a:gs pos="100000">
                <a:srgbClr val="54BBE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ED398A-A469-7FE2-D6CE-1222CB00E395}"/>
              </a:ext>
            </a:extLst>
          </p:cNvPr>
          <p:cNvSpPr txBox="1"/>
          <p:nvPr/>
        </p:nvSpPr>
        <p:spPr>
          <a:xfrm>
            <a:off x="2625564" y="497711"/>
            <a:ext cx="6217493" cy="439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II. </a:t>
            </a:r>
            <a:r>
              <a:rPr lang="ko-KR" altLang="en-US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지역 현황과 기여도</a:t>
            </a:r>
            <a:endParaRPr lang="en-US" altLang="ko-KR" sz="2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0BA13D6-8094-1AE0-A82E-05E9E28D5C5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5120" y="406243"/>
            <a:ext cx="1227379" cy="152951"/>
          </a:xfrm>
          <a:prstGeom prst="rect">
            <a:avLst/>
          </a:prstGeom>
        </p:spPr>
      </p:pic>
      <p:grpSp>
        <p:nvGrpSpPr>
          <p:cNvPr id="53" name="그룹 52">
            <a:extLst>
              <a:ext uri="{FF2B5EF4-FFF2-40B4-BE49-F238E27FC236}">
                <a16:creationId xmlns:a16="http://schemas.microsoft.com/office/drawing/2014/main" id="{C46D4E7C-8677-1CE8-DF15-8416E3D6D30A}"/>
              </a:ext>
            </a:extLst>
          </p:cNvPr>
          <p:cNvGrpSpPr/>
          <p:nvPr/>
        </p:nvGrpSpPr>
        <p:grpSpPr>
          <a:xfrm>
            <a:off x="2856100" y="1131768"/>
            <a:ext cx="3300402" cy="338554"/>
            <a:chOff x="2723427" y="1750135"/>
            <a:chExt cx="3300402" cy="338554"/>
          </a:xfrm>
        </p:grpSpPr>
        <p:grpSp>
          <p:nvGrpSpPr>
            <p:cNvPr id="51" name="그룹 50">
              <a:extLst>
                <a:ext uri="{FF2B5EF4-FFF2-40B4-BE49-F238E27FC236}">
                  <a16:creationId xmlns:a16="http://schemas.microsoft.com/office/drawing/2014/main" id="{8379ABA8-BC4A-B67C-E75F-09405565F6A9}"/>
                </a:ext>
              </a:extLst>
            </p:cNvPr>
            <p:cNvGrpSpPr/>
            <p:nvPr/>
          </p:nvGrpSpPr>
          <p:grpSpPr>
            <a:xfrm>
              <a:off x="2723427" y="1816502"/>
              <a:ext cx="101293" cy="172318"/>
              <a:chOff x="2685327" y="1759352"/>
              <a:chExt cx="172422" cy="293322"/>
            </a:xfrm>
          </p:grpSpPr>
          <p:sp>
            <p:nvSpPr>
              <p:cNvPr id="49" name="타원 48">
                <a:extLst>
                  <a:ext uri="{FF2B5EF4-FFF2-40B4-BE49-F238E27FC236}">
                    <a16:creationId xmlns:a16="http://schemas.microsoft.com/office/drawing/2014/main" id="{05E07026-57FD-6EEF-1A97-A29F6D0161CB}"/>
                  </a:ext>
                </a:extLst>
              </p:cNvPr>
              <p:cNvSpPr/>
              <p:nvPr/>
            </p:nvSpPr>
            <p:spPr>
              <a:xfrm>
                <a:off x="2685327" y="1759352"/>
                <a:ext cx="172422" cy="172422"/>
              </a:xfrm>
              <a:prstGeom prst="ellipse">
                <a:avLst/>
              </a:prstGeom>
              <a:solidFill>
                <a:srgbClr val="0065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0" name="타원 49">
                <a:extLst>
                  <a:ext uri="{FF2B5EF4-FFF2-40B4-BE49-F238E27FC236}">
                    <a16:creationId xmlns:a16="http://schemas.microsoft.com/office/drawing/2014/main" id="{62A86848-35C5-2975-423C-42759AC412BA}"/>
                  </a:ext>
                </a:extLst>
              </p:cNvPr>
              <p:cNvSpPr/>
              <p:nvPr/>
            </p:nvSpPr>
            <p:spPr>
              <a:xfrm>
                <a:off x="2685327" y="1880252"/>
                <a:ext cx="172422" cy="172422"/>
              </a:xfrm>
              <a:prstGeom prst="ellipse">
                <a:avLst/>
              </a:prstGeom>
              <a:solidFill>
                <a:srgbClr val="54BB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5EABA3D7-D16F-ADE7-4C0F-5414B6C4B047}"/>
                </a:ext>
              </a:extLst>
            </p:cNvPr>
            <p:cNvSpPr txBox="1"/>
            <p:nvPr/>
          </p:nvSpPr>
          <p:spPr>
            <a:xfrm>
              <a:off x="2854372" y="1750135"/>
              <a:ext cx="316945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수도권과 비수도권 간의 </a:t>
              </a:r>
              <a:r>
                <a:rPr lang="en-US" altLang="ko-KR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GRDP </a:t>
              </a:r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격차</a:t>
              </a:r>
            </a:p>
          </p:txBody>
        </p:sp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id="{8AF5198E-ACDB-C832-088E-F1A9C07AEBA0}"/>
              </a:ext>
            </a:extLst>
          </p:cNvPr>
          <p:cNvSpPr txBox="1"/>
          <p:nvPr/>
        </p:nvSpPr>
        <p:spPr>
          <a:xfrm>
            <a:off x="2906746" y="1519824"/>
            <a:ext cx="9089986" cy="6706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ko-KR" altLang="en-US" sz="1400" b="0" i="0" u="none" strike="noStrike" cap="none" spc="-70" normalizeH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전국 </a:t>
            </a:r>
            <a:r>
              <a:rPr kumimoji="0" lang="en-US" altLang="ko-KR" sz="1400" b="0" i="0" u="none" strike="noStrike" cap="none" spc="-70" normalizeH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GRDP</a:t>
            </a:r>
            <a:r>
              <a:rPr kumimoji="0" lang="ko-KR" altLang="en-US" sz="1400" b="0" i="0" u="none" strike="noStrike" cap="none" spc="-70" normalizeH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｜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전체 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천 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84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조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수도권 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천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100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조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(52.78%),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비수도권 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984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조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(47.22%)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endParaRPr lang="en-US" altLang="ko-KR" sz="14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algn="just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</a:pPr>
            <a:r>
              <a:rPr kumimoji="0" lang="ko-KR" altLang="en-US" sz="1400" b="0" i="0" u="none" strike="noStrike" cap="none" spc="-70" normalizeH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지역 </a:t>
            </a:r>
            <a:r>
              <a:rPr kumimoji="0" lang="en-US" altLang="ko-KR" sz="1400" b="0" i="0" u="none" strike="noStrike" cap="none" spc="-70" normalizeH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GRDP</a:t>
            </a:r>
            <a:r>
              <a:rPr kumimoji="0" lang="ko-KR" altLang="en-US" sz="1400" b="0" i="0" u="none" strike="noStrike" cap="none" spc="-70" normalizeH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｜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경기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(529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조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)&gt;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서울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(472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조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&gt;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충남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(125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조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&gt;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경북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(113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조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3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천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&gt;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경남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(112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조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9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천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(‘21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년 기준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</p:txBody>
      </p:sp>
      <p:graphicFrame>
        <p:nvGraphicFramePr>
          <p:cNvPr id="21" name="차트 20">
            <a:extLst>
              <a:ext uri="{FF2B5EF4-FFF2-40B4-BE49-F238E27FC236}">
                <a16:creationId xmlns:a16="http://schemas.microsoft.com/office/drawing/2014/main" id="{B74E0880-6E03-440F-B6EB-8D2565DAF77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02916130"/>
              </p:ext>
            </p:extLst>
          </p:nvPr>
        </p:nvGraphicFramePr>
        <p:xfrm>
          <a:off x="2823421" y="2355797"/>
          <a:ext cx="4096429" cy="40044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4" name="차트 23">
            <a:extLst>
              <a:ext uri="{FF2B5EF4-FFF2-40B4-BE49-F238E27FC236}">
                <a16:creationId xmlns:a16="http://schemas.microsoft.com/office/drawing/2014/main" id="{064F7B4D-3FA6-4777-9A49-2CE86D15A98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08467907"/>
              </p:ext>
            </p:extLst>
          </p:nvPr>
        </p:nvGraphicFramePr>
        <p:xfrm>
          <a:off x="7152012" y="2222718"/>
          <a:ext cx="4681174" cy="44744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5" name="TextBox 24">
            <a:extLst>
              <a:ext uri="{FF2B5EF4-FFF2-40B4-BE49-F238E27FC236}">
                <a16:creationId xmlns:a16="http://schemas.microsoft.com/office/drawing/2014/main" id="{E504B819-D491-4E1C-805E-B9D8375B878C}"/>
              </a:ext>
            </a:extLst>
          </p:cNvPr>
          <p:cNvSpPr txBox="1"/>
          <p:nvPr/>
        </p:nvSpPr>
        <p:spPr>
          <a:xfrm>
            <a:off x="2856100" y="6120542"/>
            <a:ext cx="694786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주 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통계청 지역소득 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1986~2021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년 </a:t>
            </a:r>
            <a:endParaRPr lang="en-US" altLang="ko-KR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fontAlgn="base" latinLnBrk="0"/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출처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https://kosis.kr/statHtml/statHtml.do?orgId=101&amp;tblId=DT_1C81&amp;conn_path=I3 </a:t>
            </a:r>
          </a:p>
        </p:txBody>
      </p:sp>
      <p:graphicFrame>
        <p:nvGraphicFramePr>
          <p:cNvPr id="26" name="표 25">
            <a:extLst>
              <a:ext uri="{FF2B5EF4-FFF2-40B4-BE49-F238E27FC236}">
                <a16:creationId xmlns:a16="http://schemas.microsoft.com/office/drawing/2014/main" id="{8D2DED0D-4F0C-4441-B335-37466C0918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1319654"/>
              </p:ext>
            </p:extLst>
          </p:nvPr>
        </p:nvGraphicFramePr>
        <p:xfrm>
          <a:off x="-21208" y="1519824"/>
          <a:ext cx="2145162" cy="25133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5162">
                  <a:extLst>
                    <a:ext uri="{9D8B030D-6E8A-4147-A177-3AD203B41FA5}">
                      <a16:colId xmlns:a16="http://schemas.microsoft.com/office/drawing/2014/main" val="2905697980"/>
                    </a:ext>
                  </a:extLst>
                </a:gridCol>
              </a:tblGrid>
              <a:tr h="5026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이제는 지방대학 시대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0080223"/>
                  </a:ext>
                </a:extLst>
              </a:tr>
              <a:tr h="5026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accent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II. </a:t>
                      </a:r>
                      <a:r>
                        <a:rPr lang="ko-KR" altLang="en-US" sz="1200" kern="0" spc="0" dirty="0">
                          <a:solidFill>
                            <a:schemeClr val="accent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지역 현황과 기여도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0150637"/>
                  </a:ext>
                </a:extLst>
              </a:tr>
              <a:tr h="5026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산학연협력 현황과 요구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8531959"/>
                  </a:ext>
                </a:extLst>
              </a:tr>
              <a:tr h="5026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IV.</a:t>
                      </a:r>
                      <a:r>
                        <a:rPr lang="en-US" altLang="ko-KR" sz="1200" kern="0" spc="0" baseline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지산학연 협력 방안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061119"/>
                  </a:ext>
                </a:extLst>
              </a:tr>
              <a:tr h="5026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V.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나가면서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66081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38674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EBAD52B1-5430-190E-B930-7A27AC543AF9}"/>
              </a:ext>
            </a:extLst>
          </p:cNvPr>
          <p:cNvSpPr/>
          <p:nvPr/>
        </p:nvSpPr>
        <p:spPr>
          <a:xfrm>
            <a:off x="2128979" y="0"/>
            <a:ext cx="374111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6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D17D28E-4F65-0026-3D1F-1808DC77FD16}"/>
              </a:ext>
            </a:extLst>
          </p:cNvPr>
          <p:cNvSpPr/>
          <p:nvPr/>
        </p:nvSpPr>
        <p:spPr>
          <a:xfrm>
            <a:off x="0" y="0"/>
            <a:ext cx="2123954" cy="6858000"/>
          </a:xfrm>
          <a:prstGeom prst="rect">
            <a:avLst/>
          </a:prstGeom>
          <a:gradFill flip="none" rotWithShape="1">
            <a:gsLst>
              <a:gs pos="0">
                <a:srgbClr val="177FAD"/>
              </a:gs>
              <a:gs pos="100000">
                <a:srgbClr val="54BBE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ED398A-A469-7FE2-D6CE-1222CB00E395}"/>
              </a:ext>
            </a:extLst>
          </p:cNvPr>
          <p:cNvSpPr txBox="1"/>
          <p:nvPr/>
        </p:nvSpPr>
        <p:spPr>
          <a:xfrm>
            <a:off x="2625564" y="497711"/>
            <a:ext cx="6217493" cy="439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II. </a:t>
            </a:r>
            <a:r>
              <a:rPr lang="ko-KR" altLang="en-US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지역 현황과 기여도</a:t>
            </a:r>
            <a:endParaRPr lang="en-US" altLang="ko-KR" sz="2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0BA13D6-8094-1AE0-A82E-05E9E28D5C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5120" y="406243"/>
            <a:ext cx="1227379" cy="152951"/>
          </a:xfrm>
          <a:prstGeom prst="rect">
            <a:avLst/>
          </a:prstGeom>
        </p:spPr>
      </p:pic>
      <p:grpSp>
        <p:nvGrpSpPr>
          <p:cNvPr id="53" name="그룹 52">
            <a:extLst>
              <a:ext uri="{FF2B5EF4-FFF2-40B4-BE49-F238E27FC236}">
                <a16:creationId xmlns:a16="http://schemas.microsoft.com/office/drawing/2014/main" id="{C46D4E7C-8677-1CE8-DF15-8416E3D6D30A}"/>
              </a:ext>
            </a:extLst>
          </p:cNvPr>
          <p:cNvGrpSpPr/>
          <p:nvPr/>
        </p:nvGrpSpPr>
        <p:grpSpPr>
          <a:xfrm>
            <a:off x="2731046" y="1044455"/>
            <a:ext cx="3667131" cy="338554"/>
            <a:chOff x="2723427" y="1750135"/>
            <a:chExt cx="3589123" cy="308448"/>
          </a:xfrm>
        </p:grpSpPr>
        <p:grpSp>
          <p:nvGrpSpPr>
            <p:cNvPr id="51" name="그룹 50">
              <a:extLst>
                <a:ext uri="{FF2B5EF4-FFF2-40B4-BE49-F238E27FC236}">
                  <a16:creationId xmlns:a16="http://schemas.microsoft.com/office/drawing/2014/main" id="{8379ABA8-BC4A-B67C-E75F-09405565F6A9}"/>
                </a:ext>
              </a:extLst>
            </p:cNvPr>
            <p:cNvGrpSpPr/>
            <p:nvPr/>
          </p:nvGrpSpPr>
          <p:grpSpPr>
            <a:xfrm>
              <a:off x="2723427" y="1816502"/>
              <a:ext cx="101293" cy="172318"/>
              <a:chOff x="2685327" y="1759352"/>
              <a:chExt cx="172422" cy="293322"/>
            </a:xfrm>
          </p:grpSpPr>
          <p:sp>
            <p:nvSpPr>
              <p:cNvPr id="49" name="타원 48">
                <a:extLst>
                  <a:ext uri="{FF2B5EF4-FFF2-40B4-BE49-F238E27FC236}">
                    <a16:creationId xmlns:a16="http://schemas.microsoft.com/office/drawing/2014/main" id="{05E07026-57FD-6EEF-1A97-A29F6D0161CB}"/>
                  </a:ext>
                </a:extLst>
              </p:cNvPr>
              <p:cNvSpPr/>
              <p:nvPr/>
            </p:nvSpPr>
            <p:spPr>
              <a:xfrm>
                <a:off x="2685327" y="1759352"/>
                <a:ext cx="172422" cy="172422"/>
              </a:xfrm>
              <a:prstGeom prst="ellipse">
                <a:avLst/>
              </a:prstGeom>
              <a:solidFill>
                <a:srgbClr val="0065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0" name="타원 49">
                <a:extLst>
                  <a:ext uri="{FF2B5EF4-FFF2-40B4-BE49-F238E27FC236}">
                    <a16:creationId xmlns:a16="http://schemas.microsoft.com/office/drawing/2014/main" id="{62A86848-35C5-2975-423C-42759AC412BA}"/>
                  </a:ext>
                </a:extLst>
              </p:cNvPr>
              <p:cNvSpPr/>
              <p:nvPr/>
            </p:nvSpPr>
            <p:spPr>
              <a:xfrm>
                <a:off x="2685327" y="1880252"/>
                <a:ext cx="172422" cy="172422"/>
              </a:xfrm>
              <a:prstGeom prst="ellipse">
                <a:avLst/>
              </a:prstGeom>
              <a:solidFill>
                <a:srgbClr val="54BB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5EABA3D7-D16F-ADE7-4C0F-5414B6C4B047}"/>
                </a:ext>
              </a:extLst>
            </p:cNvPr>
            <p:cNvSpPr txBox="1"/>
            <p:nvPr/>
          </p:nvSpPr>
          <p:spPr>
            <a:xfrm>
              <a:off x="2854372" y="1750135"/>
              <a:ext cx="3458178" cy="3084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지역혁신을 이끌 연구인력과 연구개발비 </a:t>
              </a:r>
            </a:p>
          </p:txBody>
        </p:sp>
      </p:grpSp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25" name="차트 24">
                <a:extLst>
                  <a:ext uri="{FF2B5EF4-FFF2-40B4-BE49-F238E27FC236}">
                    <a16:creationId xmlns:a16="http://schemas.microsoft.com/office/drawing/2014/main" id="{5E543EE9-878F-4B60-8AC4-B63C3B4CFADE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1321447893"/>
                  </p:ext>
                </p:extLst>
              </p:nvPr>
            </p:nvGraphicFramePr>
            <p:xfrm>
              <a:off x="2589814" y="4435074"/>
              <a:ext cx="3148046" cy="1897146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3"/>
              </a:graphicData>
            </a:graphic>
          </p:graphicFrame>
        </mc:Choice>
        <mc:Fallback xmlns="">
          <p:pic>
            <p:nvPicPr>
              <p:cNvPr id="25" name="차트 24">
                <a:extLst>
                  <a:ext uri="{FF2B5EF4-FFF2-40B4-BE49-F238E27FC236}">
                    <a16:creationId xmlns:a16="http://schemas.microsoft.com/office/drawing/2014/main" id="{5E543EE9-878F-4B60-8AC4-B63C3B4CFAD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589814" y="4435074"/>
                <a:ext cx="3148046" cy="1897146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28" name="차트 27">
                <a:extLst>
                  <a:ext uri="{FF2B5EF4-FFF2-40B4-BE49-F238E27FC236}">
                    <a16:creationId xmlns:a16="http://schemas.microsoft.com/office/drawing/2014/main" id="{FB9BCD7B-45C1-4233-B4C9-91DC0F03E733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1011410795"/>
                  </p:ext>
                </p:extLst>
              </p:nvPr>
            </p:nvGraphicFramePr>
            <p:xfrm>
              <a:off x="5824584" y="4450314"/>
              <a:ext cx="3124200" cy="1897146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5"/>
              </a:graphicData>
            </a:graphic>
          </p:graphicFrame>
        </mc:Choice>
        <mc:Fallback xmlns="">
          <p:pic>
            <p:nvPicPr>
              <p:cNvPr id="28" name="차트 27">
                <a:extLst>
                  <a:ext uri="{FF2B5EF4-FFF2-40B4-BE49-F238E27FC236}">
                    <a16:creationId xmlns:a16="http://schemas.microsoft.com/office/drawing/2014/main" id="{FB9BCD7B-45C1-4233-B4C9-91DC0F03E73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824584" y="4450314"/>
                <a:ext cx="3124200" cy="1897146"/>
              </a:xfrm>
              <a:prstGeom prst="rect">
                <a:avLst/>
              </a:prstGeom>
            </p:spPr>
          </p:pic>
        </mc:Fallback>
      </mc:AlternateContent>
      <p:graphicFrame>
        <p:nvGraphicFramePr>
          <p:cNvPr id="29" name="차트 28">
            <a:extLst>
              <a:ext uri="{FF2B5EF4-FFF2-40B4-BE49-F238E27FC236}">
                <a16:creationId xmlns:a16="http://schemas.microsoft.com/office/drawing/2014/main" id="{B24693E6-67DC-44A6-92CD-E0BD90DD1F6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77224607"/>
              </p:ext>
            </p:extLst>
          </p:nvPr>
        </p:nvGraphicFramePr>
        <p:xfrm>
          <a:off x="2625564" y="2246323"/>
          <a:ext cx="6217493" cy="23003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30" name="TextBox 29">
            <a:extLst>
              <a:ext uri="{FF2B5EF4-FFF2-40B4-BE49-F238E27FC236}">
                <a16:creationId xmlns:a16="http://schemas.microsoft.com/office/drawing/2014/main" id="{64D09E3C-5245-4E1B-98DE-D999ABBACF97}"/>
              </a:ext>
            </a:extLst>
          </p:cNvPr>
          <p:cNvSpPr txBox="1"/>
          <p:nvPr/>
        </p:nvSpPr>
        <p:spPr>
          <a:xfrm>
            <a:off x="2625564" y="6302514"/>
            <a:ext cx="611457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주 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통계청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과학기술정보통신부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‘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연구개발활동조사 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 2021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년 기준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</a:p>
          <a:p>
            <a:pPr fontAlgn="base" latinLnBrk="0"/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출처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:https://kosis.kr/statHtml/statHtml.do?orgId=127&amp;tblId=DT_KBA0023&amp;conn_path=I3,</a:t>
            </a: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586DE5F0-54BC-4330-A099-3D253CE5BC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1087833"/>
              </p:ext>
            </p:extLst>
          </p:nvPr>
        </p:nvGraphicFramePr>
        <p:xfrm>
          <a:off x="9057866" y="1814186"/>
          <a:ext cx="2737892" cy="44723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57634">
                  <a:extLst>
                    <a:ext uri="{9D8B030D-6E8A-4147-A177-3AD203B41FA5}">
                      <a16:colId xmlns:a16="http://schemas.microsoft.com/office/drawing/2014/main" val="807297411"/>
                    </a:ext>
                  </a:extLst>
                </a:gridCol>
                <a:gridCol w="711312">
                  <a:extLst>
                    <a:ext uri="{9D8B030D-6E8A-4147-A177-3AD203B41FA5}">
                      <a16:colId xmlns:a16="http://schemas.microsoft.com/office/drawing/2014/main" val="1781487716"/>
                    </a:ext>
                  </a:extLst>
                </a:gridCol>
                <a:gridCol w="684473">
                  <a:extLst>
                    <a:ext uri="{9D8B030D-6E8A-4147-A177-3AD203B41FA5}">
                      <a16:colId xmlns:a16="http://schemas.microsoft.com/office/drawing/2014/main" val="2204079753"/>
                    </a:ext>
                  </a:extLst>
                </a:gridCol>
                <a:gridCol w="684473">
                  <a:extLst>
                    <a:ext uri="{9D8B030D-6E8A-4147-A177-3AD203B41FA5}">
                      <a16:colId xmlns:a16="http://schemas.microsoft.com/office/drawing/2014/main" val="3554825219"/>
                    </a:ext>
                  </a:extLst>
                </a:gridCol>
              </a:tblGrid>
              <a:tr h="486278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연구원수</a:t>
                      </a:r>
                      <a:endParaRPr lang="en-US" altLang="ko-KR" sz="1000" u="none" strike="noStrike" dirty="0">
                        <a:effectLst/>
                      </a:endParaRPr>
                    </a:p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</a:rPr>
                        <a:t>(</a:t>
                      </a:r>
                      <a:r>
                        <a:rPr lang="en-US" sz="1000" u="none" strike="noStrike" dirty="0">
                          <a:effectLst/>
                        </a:rPr>
                        <a:t>A, </a:t>
                      </a:r>
                      <a:r>
                        <a:rPr lang="ko-KR" altLang="en-US" sz="1000" u="none" strike="noStrike" dirty="0">
                          <a:effectLst/>
                        </a:rPr>
                        <a:t>명</a:t>
                      </a:r>
                      <a:r>
                        <a:rPr lang="en-US" altLang="ko-KR" sz="1000" u="none" strike="noStrike" dirty="0">
                          <a:effectLst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연구개발비</a:t>
                      </a:r>
                      <a:endParaRPr lang="en-US" altLang="ko-KR" sz="1000" u="none" strike="noStrike" dirty="0">
                        <a:effectLst/>
                      </a:endParaRPr>
                    </a:p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</a:rPr>
                        <a:t>(B,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십억원</a:t>
                      </a:r>
                      <a:r>
                        <a:rPr lang="en-US" altLang="ko-KR" sz="1000" u="none" strike="noStrike" dirty="0">
                          <a:effectLst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</a:rPr>
                        <a:t>B/A</a:t>
                      </a:r>
                    </a:p>
                    <a:p>
                      <a:pPr algn="ctr" fontAlgn="ctr"/>
                      <a:r>
                        <a:rPr lang="en-US" sz="1000" u="none" strike="noStrike" dirty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>
                          <a:effectLst/>
                        </a:rPr>
                        <a:t>백만원</a:t>
                      </a:r>
                      <a:r>
                        <a:rPr lang="en-US" altLang="ko-KR" sz="1000" u="none" strike="noStrike" dirty="0">
                          <a:effectLst/>
                        </a:rPr>
                        <a:t>)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extLst>
                  <a:ext uri="{0D108BD9-81ED-4DB2-BD59-A6C34878D82A}">
                    <a16:rowId xmlns:a16="http://schemas.microsoft.com/office/drawing/2014/main" val="2353717162"/>
                  </a:ext>
                </a:extLst>
              </a:tr>
              <a:tr h="1988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경기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 dirty="0">
                          <a:effectLst/>
                        </a:rPr>
                        <a:t>215,116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51,957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242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extLst>
                  <a:ext uri="{0D108BD9-81ED-4DB2-BD59-A6C34878D82A}">
                    <a16:rowId xmlns:a16="http://schemas.microsoft.com/office/drawing/2014/main" val="1568172602"/>
                  </a:ext>
                </a:extLst>
              </a:tr>
              <a:tr h="1988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서울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151,361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 dirty="0">
                          <a:effectLst/>
                        </a:rPr>
                        <a:t>16,204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 dirty="0">
                          <a:effectLst/>
                        </a:rPr>
                        <a:t>107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extLst>
                  <a:ext uri="{0D108BD9-81ED-4DB2-BD59-A6C34878D82A}">
                    <a16:rowId xmlns:a16="http://schemas.microsoft.com/office/drawing/2014/main" val="437555876"/>
                  </a:ext>
                </a:extLst>
              </a:tr>
              <a:tr h="1988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대전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38,009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9,443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248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extLst>
                  <a:ext uri="{0D108BD9-81ED-4DB2-BD59-A6C34878D82A}">
                    <a16:rowId xmlns:a16="http://schemas.microsoft.com/office/drawing/2014/main" val="2871608821"/>
                  </a:ext>
                </a:extLst>
              </a:tr>
              <a:tr h="1988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인천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23,150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3,227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 dirty="0">
                          <a:effectLst/>
                        </a:rPr>
                        <a:t>139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extLst>
                  <a:ext uri="{0D108BD9-81ED-4DB2-BD59-A6C34878D82A}">
                    <a16:rowId xmlns:a16="http://schemas.microsoft.com/office/drawing/2014/main" val="3071986700"/>
                  </a:ext>
                </a:extLst>
              </a:tr>
              <a:tr h="1988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경남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 dirty="0">
                          <a:effectLst/>
                        </a:rPr>
                        <a:t>22,888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 dirty="0">
                          <a:effectLst/>
                        </a:rPr>
                        <a:t>3,408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>
                    <a:solidFill>
                      <a:srgbClr val="E9EBF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 dirty="0">
                          <a:effectLst/>
                        </a:rPr>
                        <a:t>149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>
                    <a:solidFill>
                      <a:srgbClr val="E9EB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0566762"/>
                  </a:ext>
                </a:extLst>
              </a:tr>
              <a:tr h="1988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경북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19,891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2,775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 dirty="0">
                          <a:effectLst/>
                        </a:rPr>
                        <a:t>140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extLst>
                  <a:ext uri="{0D108BD9-81ED-4DB2-BD59-A6C34878D82A}">
                    <a16:rowId xmlns:a16="http://schemas.microsoft.com/office/drawing/2014/main" val="913631950"/>
                  </a:ext>
                </a:extLst>
              </a:tr>
              <a:tr h="1988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충남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19,418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3,633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 dirty="0">
                          <a:effectLst/>
                        </a:rPr>
                        <a:t>187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extLst>
                  <a:ext uri="{0D108BD9-81ED-4DB2-BD59-A6C34878D82A}">
                    <a16:rowId xmlns:a16="http://schemas.microsoft.com/office/drawing/2014/main" val="3046336042"/>
                  </a:ext>
                </a:extLst>
              </a:tr>
              <a:tr h="1988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부산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17,386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1,763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 dirty="0">
                          <a:effectLst/>
                        </a:rPr>
                        <a:t>101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extLst>
                  <a:ext uri="{0D108BD9-81ED-4DB2-BD59-A6C34878D82A}">
                    <a16:rowId xmlns:a16="http://schemas.microsoft.com/office/drawing/2014/main" val="3666178205"/>
                  </a:ext>
                </a:extLst>
              </a:tr>
              <a:tr h="1988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충북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15,274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2,131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 dirty="0">
                          <a:effectLst/>
                        </a:rPr>
                        <a:t>140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extLst>
                  <a:ext uri="{0D108BD9-81ED-4DB2-BD59-A6C34878D82A}">
                    <a16:rowId xmlns:a16="http://schemas.microsoft.com/office/drawing/2014/main" val="2260272891"/>
                  </a:ext>
                </a:extLst>
              </a:tr>
              <a:tr h="1988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대구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14,856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1,488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 dirty="0">
                          <a:effectLst/>
                        </a:rPr>
                        <a:t>100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extLst>
                  <a:ext uri="{0D108BD9-81ED-4DB2-BD59-A6C34878D82A}">
                    <a16:rowId xmlns:a16="http://schemas.microsoft.com/office/drawing/2014/main" val="2264811427"/>
                  </a:ext>
                </a:extLst>
              </a:tr>
              <a:tr h="1988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전북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10,682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1,411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 dirty="0">
                          <a:effectLst/>
                        </a:rPr>
                        <a:t>132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extLst>
                  <a:ext uri="{0D108BD9-81ED-4DB2-BD59-A6C34878D82A}">
                    <a16:rowId xmlns:a16="http://schemas.microsoft.com/office/drawing/2014/main" val="1185121269"/>
                  </a:ext>
                </a:extLst>
              </a:tr>
              <a:tr h="1988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광주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9,392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1,109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 dirty="0">
                          <a:effectLst/>
                        </a:rPr>
                        <a:t>118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extLst>
                  <a:ext uri="{0D108BD9-81ED-4DB2-BD59-A6C34878D82A}">
                    <a16:rowId xmlns:a16="http://schemas.microsoft.com/office/drawing/2014/main" val="1552638775"/>
                  </a:ext>
                </a:extLst>
              </a:tr>
              <a:tr h="1988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울산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7,948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1,190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150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extLst>
                  <a:ext uri="{0D108BD9-81ED-4DB2-BD59-A6C34878D82A}">
                    <a16:rowId xmlns:a16="http://schemas.microsoft.com/office/drawing/2014/main" val="2844972684"/>
                  </a:ext>
                </a:extLst>
              </a:tr>
              <a:tr h="1988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강원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7,938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686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 dirty="0">
                          <a:effectLst/>
                        </a:rPr>
                        <a:t>86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extLst>
                  <a:ext uri="{0D108BD9-81ED-4DB2-BD59-A6C34878D82A}">
                    <a16:rowId xmlns:a16="http://schemas.microsoft.com/office/drawing/2014/main" val="4137947728"/>
                  </a:ext>
                </a:extLst>
              </a:tr>
              <a:tr h="1988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전남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6,055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814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 dirty="0">
                          <a:effectLst/>
                        </a:rPr>
                        <a:t>134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extLst>
                  <a:ext uri="{0D108BD9-81ED-4DB2-BD59-A6C34878D82A}">
                    <a16:rowId xmlns:a16="http://schemas.microsoft.com/office/drawing/2014/main" val="1769340776"/>
                  </a:ext>
                </a:extLst>
              </a:tr>
              <a:tr h="1988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세종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 dirty="0">
                          <a:effectLst/>
                        </a:rPr>
                        <a:t>4,979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 dirty="0">
                          <a:effectLst/>
                        </a:rPr>
                        <a:t>653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 dirty="0">
                          <a:effectLst/>
                        </a:rPr>
                        <a:t>131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5405660"/>
                  </a:ext>
                </a:extLst>
              </a:tr>
              <a:tr h="1988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제주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2,323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243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 dirty="0">
                          <a:effectLst/>
                        </a:rPr>
                        <a:t>105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extLst>
                  <a:ext uri="{0D108BD9-81ED-4DB2-BD59-A6C34878D82A}">
                    <a16:rowId xmlns:a16="http://schemas.microsoft.com/office/drawing/2014/main" val="3225676532"/>
                  </a:ext>
                </a:extLst>
              </a:tr>
              <a:tr h="1988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수도권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389,627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 dirty="0">
                          <a:effectLst/>
                        </a:rPr>
                        <a:t>71,388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 dirty="0">
                          <a:effectLst/>
                        </a:rPr>
                        <a:t>183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470200"/>
                  </a:ext>
                </a:extLst>
              </a:tr>
              <a:tr h="19885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비수도권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 dirty="0">
                          <a:effectLst/>
                        </a:rPr>
                        <a:t>197,039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 dirty="0">
                          <a:effectLst/>
                        </a:rPr>
                        <a:t>30,747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 dirty="0">
                          <a:effectLst/>
                        </a:rPr>
                        <a:t>156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3094134"/>
                  </a:ext>
                </a:extLst>
              </a:tr>
              <a:tr h="207888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전국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586,666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>
                          <a:effectLst/>
                        </a:rPr>
                        <a:t>102,135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000" u="none" strike="noStrike" dirty="0">
                          <a:effectLst/>
                        </a:rPr>
                        <a:t>174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KoPub바탕체 Light"/>
                        <a:ea typeface="맑은 고딕" panose="020B0503020000020004" pitchFamily="50" charset="-127"/>
                      </a:endParaRPr>
                    </a:p>
                  </a:txBody>
                  <a:tcPr marL="8794" marR="8794" marT="8794" marB="0" anchor="ctr"/>
                </a:tc>
                <a:extLst>
                  <a:ext uri="{0D108BD9-81ED-4DB2-BD59-A6C34878D82A}">
                    <a16:rowId xmlns:a16="http://schemas.microsoft.com/office/drawing/2014/main" val="2407973461"/>
                  </a:ext>
                </a:extLst>
              </a:tr>
            </a:tbl>
          </a:graphicData>
        </a:graphic>
      </p:graphicFrame>
      <p:sp>
        <p:nvSpPr>
          <p:cNvPr id="31" name="TextBox 30">
            <a:extLst>
              <a:ext uri="{FF2B5EF4-FFF2-40B4-BE49-F238E27FC236}">
                <a16:creationId xmlns:a16="http://schemas.microsoft.com/office/drawing/2014/main" id="{A4B0BF88-6793-41BC-9047-FE953366417E}"/>
              </a:ext>
            </a:extLst>
          </p:cNvPr>
          <p:cNvSpPr txBox="1"/>
          <p:nvPr/>
        </p:nvSpPr>
        <p:spPr>
          <a:xfrm>
            <a:off x="2717899" y="1475758"/>
            <a:ext cx="5822879" cy="6706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ko-KR" altLang="en-US" sz="1400" b="0" i="0" u="none" strike="noStrike" cap="none" spc="-70" normalizeH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연구원 수 ｜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수도권 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38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만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9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천명 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(66.4%),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비수도권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19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만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7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천명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(33.6%)</a:t>
            </a: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ko-KR" altLang="en-US" sz="1400" b="0" i="0" u="none" strike="noStrike" cap="none" spc="-70" normalizeH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연구개발비 ｜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수도권 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71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조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( 69.9%),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비수도권 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30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조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(30.1%)</a:t>
            </a:r>
          </a:p>
        </p:txBody>
      </p:sp>
      <p:graphicFrame>
        <p:nvGraphicFramePr>
          <p:cNvPr id="18" name="표 17">
            <a:extLst>
              <a:ext uri="{FF2B5EF4-FFF2-40B4-BE49-F238E27FC236}">
                <a16:creationId xmlns:a16="http://schemas.microsoft.com/office/drawing/2014/main" id="{FDF572B3-C2D4-4806-9C51-D599900209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1838457"/>
              </p:ext>
            </p:extLst>
          </p:nvPr>
        </p:nvGraphicFramePr>
        <p:xfrm>
          <a:off x="-21208" y="1519824"/>
          <a:ext cx="2145162" cy="25133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5162">
                  <a:extLst>
                    <a:ext uri="{9D8B030D-6E8A-4147-A177-3AD203B41FA5}">
                      <a16:colId xmlns:a16="http://schemas.microsoft.com/office/drawing/2014/main" val="2905697980"/>
                    </a:ext>
                  </a:extLst>
                </a:gridCol>
              </a:tblGrid>
              <a:tr h="5026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이제는 지방대학 시대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0080223"/>
                  </a:ext>
                </a:extLst>
              </a:tr>
              <a:tr h="5026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accent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II. </a:t>
                      </a:r>
                      <a:r>
                        <a:rPr lang="ko-KR" altLang="en-US" sz="1200" kern="0" spc="0" dirty="0">
                          <a:solidFill>
                            <a:schemeClr val="accent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지역 현황과 기여도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0150637"/>
                  </a:ext>
                </a:extLst>
              </a:tr>
              <a:tr h="5026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산학연협력 현황과 요구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8531959"/>
                  </a:ext>
                </a:extLst>
              </a:tr>
              <a:tr h="5026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IV.</a:t>
                      </a:r>
                      <a:r>
                        <a:rPr lang="en-US" altLang="ko-KR" sz="1200" kern="0" spc="0" baseline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지산학연 협력 방안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061119"/>
                  </a:ext>
                </a:extLst>
              </a:tr>
              <a:tr h="5026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V.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나가면서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66081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23253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6BD758F6-9D21-2D52-5DE8-80A791A65DE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24" y="-27338"/>
            <a:ext cx="10068046" cy="6858000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EBAD52B1-5430-190E-B930-7A27AC543AF9}"/>
              </a:ext>
            </a:extLst>
          </p:cNvPr>
          <p:cNvSpPr/>
          <p:nvPr/>
        </p:nvSpPr>
        <p:spPr>
          <a:xfrm>
            <a:off x="2128979" y="0"/>
            <a:ext cx="374111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6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D17D28E-4F65-0026-3D1F-1808DC77FD16}"/>
              </a:ext>
            </a:extLst>
          </p:cNvPr>
          <p:cNvSpPr/>
          <p:nvPr/>
        </p:nvSpPr>
        <p:spPr>
          <a:xfrm>
            <a:off x="0" y="0"/>
            <a:ext cx="2123954" cy="6858000"/>
          </a:xfrm>
          <a:prstGeom prst="rect">
            <a:avLst/>
          </a:prstGeom>
          <a:gradFill flip="none" rotWithShape="1">
            <a:gsLst>
              <a:gs pos="0">
                <a:srgbClr val="177FAD"/>
              </a:gs>
              <a:gs pos="100000">
                <a:srgbClr val="54BBE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ED398A-A469-7FE2-D6CE-1222CB00E395}"/>
              </a:ext>
            </a:extLst>
          </p:cNvPr>
          <p:cNvSpPr txBox="1"/>
          <p:nvPr/>
        </p:nvSpPr>
        <p:spPr>
          <a:xfrm>
            <a:off x="2625564" y="497711"/>
            <a:ext cx="6217493" cy="439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II. </a:t>
            </a:r>
            <a:r>
              <a:rPr lang="ko-KR" altLang="en-US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지역 현황과 기여도</a:t>
            </a:r>
            <a:endParaRPr lang="en-US" altLang="ko-KR" sz="2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0BA13D6-8094-1AE0-A82E-05E9E28D5C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5120" y="406243"/>
            <a:ext cx="1227379" cy="152951"/>
          </a:xfrm>
          <a:prstGeom prst="rect">
            <a:avLst/>
          </a:prstGeom>
        </p:spPr>
      </p:pic>
      <p:grpSp>
        <p:nvGrpSpPr>
          <p:cNvPr id="53" name="그룹 52">
            <a:extLst>
              <a:ext uri="{FF2B5EF4-FFF2-40B4-BE49-F238E27FC236}">
                <a16:creationId xmlns:a16="http://schemas.microsoft.com/office/drawing/2014/main" id="{C46D4E7C-8677-1CE8-DF15-8416E3D6D30A}"/>
              </a:ext>
            </a:extLst>
          </p:cNvPr>
          <p:cNvGrpSpPr/>
          <p:nvPr/>
        </p:nvGrpSpPr>
        <p:grpSpPr>
          <a:xfrm>
            <a:off x="2827152" y="1080496"/>
            <a:ext cx="2707291" cy="338554"/>
            <a:chOff x="2723427" y="1750135"/>
            <a:chExt cx="2707291" cy="338554"/>
          </a:xfrm>
        </p:grpSpPr>
        <p:grpSp>
          <p:nvGrpSpPr>
            <p:cNvPr id="51" name="그룹 50">
              <a:extLst>
                <a:ext uri="{FF2B5EF4-FFF2-40B4-BE49-F238E27FC236}">
                  <a16:creationId xmlns:a16="http://schemas.microsoft.com/office/drawing/2014/main" id="{8379ABA8-BC4A-B67C-E75F-09405565F6A9}"/>
                </a:ext>
              </a:extLst>
            </p:cNvPr>
            <p:cNvGrpSpPr/>
            <p:nvPr/>
          </p:nvGrpSpPr>
          <p:grpSpPr>
            <a:xfrm>
              <a:off x="2723427" y="1816502"/>
              <a:ext cx="101293" cy="172318"/>
              <a:chOff x="2685327" y="1759352"/>
              <a:chExt cx="172422" cy="293322"/>
            </a:xfrm>
          </p:grpSpPr>
          <p:sp>
            <p:nvSpPr>
              <p:cNvPr id="49" name="타원 48">
                <a:extLst>
                  <a:ext uri="{FF2B5EF4-FFF2-40B4-BE49-F238E27FC236}">
                    <a16:creationId xmlns:a16="http://schemas.microsoft.com/office/drawing/2014/main" id="{05E07026-57FD-6EEF-1A97-A29F6D0161CB}"/>
                  </a:ext>
                </a:extLst>
              </p:cNvPr>
              <p:cNvSpPr/>
              <p:nvPr/>
            </p:nvSpPr>
            <p:spPr>
              <a:xfrm>
                <a:off x="2685327" y="1759352"/>
                <a:ext cx="172422" cy="172422"/>
              </a:xfrm>
              <a:prstGeom prst="ellipse">
                <a:avLst/>
              </a:prstGeom>
              <a:solidFill>
                <a:srgbClr val="0065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0" name="타원 49">
                <a:extLst>
                  <a:ext uri="{FF2B5EF4-FFF2-40B4-BE49-F238E27FC236}">
                    <a16:creationId xmlns:a16="http://schemas.microsoft.com/office/drawing/2014/main" id="{62A86848-35C5-2975-423C-42759AC412BA}"/>
                  </a:ext>
                </a:extLst>
              </p:cNvPr>
              <p:cNvSpPr/>
              <p:nvPr/>
            </p:nvSpPr>
            <p:spPr>
              <a:xfrm>
                <a:off x="2685327" y="1880252"/>
                <a:ext cx="172422" cy="172422"/>
              </a:xfrm>
              <a:prstGeom prst="ellipse">
                <a:avLst/>
              </a:prstGeom>
              <a:solidFill>
                <a:srgbClr val="54BB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5EABA3D7-D16F-ADE7-4C0F-5414B6C4B047}"/>
                </a:ext>
              </a:extLst>
            </p:cNvPr>
            <p:cNvSpPr txBox="1"/>
            <p:nvPr/>
          </p:nvSpPr>
          <p:spPr>
            <a:xfrm>
              <a:off x="2854372" y="1750135"/>
              <a:ext cx="257634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지역별 삶의 만족과 학력 수준</a:t>
              </a:r>
            </a:p>
          </p:txBody>
        </p:sp>
      </p:grpSp>
      <p:sp>
        <p:nvSpPr>
          <p:cNvPr id="20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9FA8260E-CCD2-4976-A85F-498F33BE4D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5564" y="1305132"/>
            <a:ext cx="9987528" cy="354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DF55CD3-7CA1-4A44-8A78-B5DF8D4DCD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38" name="차트 37">
            <a:extLst>
              <a:ext uri="{FF2B5EF4-FFF2-40B4-BE49-F238E27FC236}">
                <a16:creationId xmlns:a16="http://schemas.microsoft.com/office/drawing/2014/main" id="{C919B86A-28E4-44B1-A8B4-7DAB32AEC40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1569085"/>
              </p:ext>
            </p:extLst>
          </p:nvPr>
        </p:nvGraphicFramePr>
        <p:xfrm>
          <a:off x="2804506" y="2239192"/>
          <a:ext cx="4507152" cy="40519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9" name="차트 38">
            <a:extLst>
              <a:ext uri="{FF2B5EF4-FFF2-40B4-BE49-F238E27FC236}">
                <a16:creationId xmlns:a16="http://schemas.microsoft.com/office/drawing/2014/main" id="{314E4FC2-05BD-4FB8-BD6D-628FDE464CB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37137423"/>
              </p:ext>
            </p:extLst>
          </p:nvPr>
        </p:nvGraphicFramePr>
        <p:xfrm>
          <a:off x="7140677" y="2178236"/>
          <a:ext cx="4692509" cy="4216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48" name="TextBox 47">
            <a:extLst>
              <a:ext uri="{FF2B5EF4-FFF2-40B4-BE49-F238E27FC236}">
                <a16:creationId xmlns:a16="http://schemas.microsoft.com/office/drawing/2014/main" id="{92F5B08A-DEFA-4606-B6B2-4A8D3EEB679F}"/>
              </a:ext>
            </a:extLst>
          </p:cNvPr>
          <p:cNvSpPr txBox="1"/>
          <p:nvPr/>
        </p:nvSpPr>
        <p:spPr>
          <a:xfrm>
            <a:off x="2983730" y="1483563"/>
            <a:ext cx="8559478" cy="6706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ko-KR" altLang="en-US" sz="1400" b="0" i="0" u="none" strike="noStrike" cap="none" spc="-70" normalizeH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삶의 만족 </a:t>
            </a:r>
            <a:r>
              <a:rPr kumimoji="0" lang="ko-KR" altLang="en-US" sz="1400" b="0" i="0" u="none" strike="noStrike" cap="none" spc="-70" normalizeH="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비율｜</a:t>
            </a:r>
            <a:r>
              <a:rPr lang="ko-KR" altLang="en-US" sz="14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비수도권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44.2%)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이 수도권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(42.4%)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보다 높고 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17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개 시도 중 세종은 전국 최고</a:t>
            </a:r>
            <a:endParaRPr lang="en-US" altLang="ko-KR" sz="14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lang="ko-KR" altLang="en-US" sz="1400" spc="-7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고학력자 </a:t>
            </a:r>
            <a:r>
              <a:rPr lang="ko-KR" altLang="en-US" sz="1400" spc="-7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비율</a:t>
            </a:r>
            <a:r>
              <a:rPr kumimoji="0" lang="ko-KR" altLang="en-US" sz="1400" b="0" i="0" u="none" strike="noStrike" cap="none" spc="-70" normalizeH="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｜</a:t>
            </a:r>
            <a:r>
              <a:rPr lang="ko-KR" altLang="en-US" sz="14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전문대졸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이상 인구비율은 수도권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(54.1%)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이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비수도권 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(45.0%)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보다 높고 세종은 전국 최고</a:t>
            </a:r>
            <a:endParaRPr lang="en-US" altLang="ko-KR" sz="14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13289872-4A44-4CC5-B8B8-1D4A33515943}"/>
              </a:ext>
            </a:extLst>
          </p:cNvPr>
          <p:cNvSpPr txBox="1"/>
          <p:nvPr/>
        </p:nvSpPr>
        <p:spPr>
          <a:xfrm>
            <a:off x="7359847" y="6295762"/>
            <a:ext cx="4528302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주 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통계청 지역별 고용조사 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2022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년 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2/2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반기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15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세 이상 인구 중 비율</a:t>
            </a:r>
            <a:endParaRPr lang="en-US" altLang="ko-KR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fontAlgn="base" latinLnBrk="0"/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출처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:https://kosis.kr/statHtml/statHtml.do?orgId=101&amp;tblId=INH_1SSSP020R&amp;conn_path=I3, 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EFA34A6A-ACE3-4473-AA1A-892C9D6158CB}"/>
              </a:ext>
            </a:extLst>
          </p:cNvPr>
          <p:cNvSpPr txBox="1"/>
          <p:nvPr/>
        </p:nvSpPr>
        <p:spPr>
          <a:xfrm>
            <a:off x="2735167" y="6280990"/>
            <a:ext cx="45283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주 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통계청 사회조사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5</a:t>
            </a:r>
            <a:r>
              <a:rPr lang="ko-KR" altLang="en-US" sz="10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점척도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중 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만족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‘,&amp; ‘</a:t>
            </a:r>
            <a:r>
              <a:rPr lang="ko-KR" altLang="en-US" sz="10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매우만족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비율</a:t>
            </a:r>
            <a:endParaRPr lang="en-US" altLang="ko-KR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fontAlgn="base" latinLnBrk="0"/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출처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:https://kosis.kr/</a:t>
            </a:r>
            <a:r>
              <a:rPr lang="en-US" altLang="ko-KR" sz="10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statHtml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/</a:t>
            </a:r>
            <a:r>
              <a:rPr lang="en-US" altLang="ko-KR" sz="10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statHtml.do?orgId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=101&amp;tblId=INH_1SSSP020R&amp;conn_path=I3</a:t>
            </a:r>
          </a:p>
          <a:p>
            <a:pPr fontAlgn="base" latinLnBrk="0"/>
            <a:endParaRPr lang="en-US" altLang="ko-KR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graphicFrame>
        <p:nvGraphicFramePr>
          <p:cNvPr id="21" name="표 20">
            <a:extLst>
              <a:ext uri="{FF2B5EF4-FFF2-40B4-BE49-F238E27FC236}">
                <a16:creationId xmlns:a16="http://schemas.microsoft.com/office/drawing/2014/main" id="{D4583195-9571-4800-AE55-C05246C06C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6211040"/>
              </p:ext>
            </p:extLst>
          </p:nvPr>
        </p:nvGraphicFramePr>
        <p:xfrm>
          <a:off x="-21208" y="1519824"/>
          <a:ext cx="2145162" cy="25133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5162">
                  <a:extLst>
                    <a:ext uri="{9D8B030D-6E8A-4147-A177-3AD203B41FA5}">
                      <a16:colId xmlns:a16="http://schemas.microsoft.com/office/drawing/2014/main" val="2905697980"/>
                    </a:ext>
                  </a:extLst>
                </a:gridCol>
              </a:tblGrid>
              <a:tr h="5026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이제는 지방대학 시대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0080223"/>
                  </a:ext>
                </a:extLst>
              </a:tr>
              <a:tr h="5026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accent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II. </a:t>
                      </a:r>
                      <a:r>
                        <a:rPr lang="ko-KR" altLang="en-US" sz="1200" kern="0" spc="0" dirty="0">
                          <a:solidFill>
                            <a:schemeClr val="accent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지역 현황과 기여도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0150637"/>
                  </a:ext>
                </a:extLst>
              </a:tr>
              <a:tr h="5026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산학연협력 현황과 요구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8531959"/>
                  </a:ext>
                </a:extLst>
              </a:tr>
              <a:tr h="5026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IV.</a:t>
                      </a:r>
                      <a:r>
                        <a:rPr lang="en-US" altLang="ko-KR" sz="1200" kern="0" spc="0" baseline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지산학연 협력 방안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061119"/>
                  </a:ext>
                </a:extLst>
              </a:tr>
              <a:tr h="5026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V.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나가면서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66081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32565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6BD758F6-9D21-2D52-5DE8-80A791A65DE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4512" y="-54757"/>
            <a:ext cx="10068046" cy="6858000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EBAD52B1-5430-190E-B930-7A27AC543AF9}"/>
              </a:ext>
            </a:extLst>
          </p:cNvPr>
          <p:cNvSpPr/>
          <p:nvPr/>
        </p:nvSpPr>
        <p:spPr>
          <a:xfrm>
            <a:off x="2128979" y="0"/>
            <a:ext cx="374111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6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D17D28E-4F65-0026-3D1F-1808DC77FD16}"/>
              </a:ext>
            </a:extLst>
          </p:cNvPr>
          <p:cNvSpPr/>
          <p:nvPr/>
        </p:nvSpPr>
        <p:spPr>
          <a:xfrm>
            <a:off x="-1" y="-54757"/>
            <a:ext cx="2123955" cy="6912757"/>
          </a:xfrm>
          <a:prstGeom prst="rect">
            <a:avLst/>
          </a:prstGeom>
          <a:gradFill flip="none" rotWithShape="1">
            <a:gsLst>
              <a:gs pos="0">
                <a:srgbClr val="177FAD"/>
              </a:gs>
              <a:gs pos="100000">
                <a:srgbClr val="54BBE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ED398A-A469-7FE2-D6CE-1222CB00E395}"/>
              </a:ext>
            </a:extLst>
          </p:cNvPr>
          <p:cNvSpPr txBox="1"/>
          <p:nvPr/>
        </p:nvSpPr>
        <p:spPr>
          <a:xfrm>
            <a:off x="2625564" y="497711"/>
            <a:ext cx="6217493" cy="439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II. </a:t>
            </a:r>
            <a:r>
              <a:rPr lang="ko-KR" altLang="en-US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지역 현황과 기여도</a:t>
            </a:r>
            <a:endParaRPr lang="en-US" altLang="ko-KR" sz="2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0BA13D6-8094-1AE0-A82E-05E9E28D5C5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5120" y="406243"/>
            <a:ext cx="1227379" cy="152951"/>
          </a:xfrm>
          <a:prstGeom prst="rect">
            <a:avLst/>
          </a:prstGeom>
        </p:spPr>
      </p:pic>
      <p:grpSp>
        <p:nvGrpSpPr>
          <p:cNvPr id="53" name="그룹 52">
            <a:extLst>
              <a:ext uri="{FF2B5EF4-FFF2-40B4-BE49-F238E27FC236}">
                <a16:creationId xmlns:a16="http://schemas.microsoft.com/office/drawing/2014/main" id="{C46D4E7C-8677-1CE8-DF15-8416E3D6D30A}"/>
              </a:ext>
            </a:extLst>
          </p:cNvPr>
          <p:cNvGrpSpPr/>
          <p:nvPr/>
        </p:nvGrpSpPr>
        <p:grpSpPr>
          <a:xfrm>
            <a:off x="2810463" y="1091393"/>
            <a:ext cx="4097095" cy="338554"/>
            <a:chOff x="2723427" y="1750135"/>
            <a:chExt cx="4097095" cy="338554"/>
          </a:xfrm>
        </p:grpSpPr>
        <p:grpSp>
          <p:nvGrpSpPr>
            <p:cNvPr id="51" name="그룹 50">
              <a:extLst>
                <a:ext uri="{FF2B5EF4-FFF2-40B4-BE49-F238E27FC236}">
                  <a16:creationId xmlns:a16="http://schemas.microsoft.com/office/drawing/2014/main" id="{8379ABA8-BC4A-B67C-E75F-09405565F6A9}"/>
                </a:ext>
              </a:extLst>
            </p:cNvPr>
            <p:cNvGrpSpPr/>
            <p:nvPr/>
          </p:nvGrpSpPr>
          <p:grpSpPr>
            <a:xfrm>
              <a:off x="2723427" y="1816502"/>
              <a:ext cx="101293" cy="172318"/>
              <a:chOff x="2685327" y="1759352"/>
              <a:chExt cx="172422" cy="293322"/>
            </a:xfrm>
          </p:grpSpPr>
          <p:sp>
            <p:nvSpPr>
              <p:cNvPr id="49" name="타원 48">
                <a:extLst>
                  <a:ext uri="{FF2B5EF4-FFF2-40B4-BE49-F238E27FC236}">
                    <a16:creationId xmlns:a16="http://schemas.microsoft.com/office/drawing/2014/main" id="{05E07026-57FD-6EEF-1A97-A29F6D0161CB}"/>
                  </a:ext>
                </a:extLst>
              </p:cNvPr>
              <p:cNvSpPr/>
              <p:nvPr/>
            </p:nvSpPr>
            <p:spPr>
              <a:xfrm>
                <a:off x="2685327" y="1759352"/>
                <a:ext cx="172422" cy="172422"/>
              </a:xfrm>
              <a:prstGeom prst="ellipse">
                <a:avLst/>
              </a:prstGeom>
              <a:solidFill>
                <a:srgbClr val="0065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0" name="타원 49">
                <a:extLst>
                  <a:ext uri="{FF2B5EF4-FFF2-40B4-BE49-F238E27FC236}">
                    <a16:creationId xmlns:a16="http://schemas.microsoft.com/office/drawing/2014/main" id="{62A86848-35C5-2975-423C-42759AC412BA}"/>
                  </a:ext>
                </a:extLst>
              </p:cNvPr>
              <p:cNvSpPr/>
              <p:nvPr/>
            </p:nvSpPr>
            <p:spPr>
              <a:xfrm>
                <a:off x="2685327" y="1880252"/>
                <a:ext cx="172422" cy="172422"/>
              </a:xfrm>
              <a:prstGeom prst="ellipse">
                <a:avLst/>
              </a:prstGeom>
              <a:solidFill>
                <a:srgbClr val="54BB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5EABA3D7-D16F-ADE7-4C0F-5414B6C4B047}"/>
                </a:ext>
              </a:extLst>
            </p:cNvPr>
            <p:cNvSpPr txBox="1"/>
            <p:nvPr/>
          </p:nvSpPr>
          <p:spPr>
            <a:xfrm>
              <a:off x="2854372" y="1750135"/>
              <a:ext cx="396615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인력양성 시스템의 각 </a:t>
              </a:r>
              <a:r>
                <a:rPr lang="ko-KR" altLang="en-US" sz="1600" dirty="0" err="1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지표별</a:t>
              </a:r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  <a:r>
                <a:rPr lang="en-US" altLang="ko-KR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GRDP</a:t>
              </a:r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기여 효과</a:t>
              </a:r>
            </a:p>
          </p:txBody>
        </p:sp>
      </p:grpSp>
      <p:sp>
        <p:nvSpPr>
          <p:cNvPr id="20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DF55CD3-7CA1-4A44-8A78-B5DF8D4DCD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5AA611A-97A8-42A7-B753-C99589C33FCE}"/>
              </a:ext>
            </a:extLst>
          </p:cNvPr>
          <p:cNvSpPr txBox="1"/>
          <p:nvPr/>
        </p:nvSpPr>
        <p:spPr>
          <a:xfrm>
            <a:off x="2690046" y="2559016"/>
            <a:ext cx="1264792" cy="27699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 fontAlgn="base" latinLnBrk="0"/>
            <a:r>
              <a:rPr lang="ko-KR" altLang="en-US" sz="1200" b="1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청년층 고용률</a:t>
            </a:r>
            <a:endParaRPr lang="en-US" altLang="ko-KR" sz="1200" b="1" spc="-70" dirty="0"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pic>
        <p:nvPicPr>
          <p:cNvPr id="7169" name="_x815868560">
            <a:extLst>
              <a:ext uri="{FF2B5EF4-FFF2-40B4-BE49-F238E27FC236}">
                <a16:creationId xmlns:a16="http://schemas.microsoft.com/office/drawing/2014/main" id="{605578DA-73BB-4560-8AAD-E6976C5545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5224" y="3527564"/>
            <a:ext cx="2203031" cy="2235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_x815867336">
            <a:extLst>
              <a:ext uri="{FF2B5EF4-FFF2-40B4-BE49-F238E27FC236}">
                <a16:creationId xmlns:a16="http://schemas.microsoft.com/office/drawing/2014/main" id="{684B4F35-F5A7-4073-A392-653EA13AFF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859" y="3577228"/>
            <a:ext cx="2038481" cy="2202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_x1138483160">
            <a:extLst>
              <a:ext uri="{FF2B5EF4-FFF2-40B4-BE49-F238E27FC236}">
                <a16:creationId xmlns:a16="http://schemas.microsoft.com/office/drawing/2014/main" id="{4D31E6E7-E775-49B4-A242-5A2946C29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6306" y="3527564"/>
            <a:ext cx="2153892" cy="2149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2">
            <a:extLst>
              <a:ext uri="{FF2B5EF4-FFF2-40B4-BE49-F238E27FC236}">
                <a16:creationId xmlns:a16="http://schemas.microsoft.com/office/drawing/2014/main" id="{DB317888-8D66-4494-8923-21071B2234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179" name="_x815868200">
            <a:extLst>
              <a:ext uri="{FF2B5EF4-FFF2-40B4-BE49-F238E27FC236}">
                <a16:creationId xmlns:a16="http://schemas.microsoft.com/office/drawing/2014/main" id="{C9BCD06F-DEF9-4914-88FF-27A5CD8066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8845" y="3536625"/>
            <a:ext cx="2153892" cy="2149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4">
            <a:extLst>
              <a:ext uri="{FF2B5EF4-FFF2-40B4-BE49-F238E27FC236}">
                <a16:creationId xmlns:a16="http://schemas.microsoft.com/office/drawing/2014/main" id="{4E392504-00FF-435A-8D47-4F53CB4400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8184" y="-3280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181" name="_x1138483088">
            <a:extLst>
              <a:ext uri="{FF2B5EF4-FFF2-40B4-BE49-F238E27FC236}">
                <a16:creationId xmlns:a16="http://schemas.microsoft.com/office/drawing/2014/main" id="{5EC702DA-AC79-4BA3-8058-601655158F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7" r="14113" b="-11642"/>
          <a:stretch/>
        </p:blipFill>
        <p:spPr bwMode="auto">
          <a:xfrm>
            <a:off x="10113532" y="3623904"/>
            <a:ext cx="1939026" cy="2447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1DFF85CE-E9F5-40A8-8809-343CBD839F10}"/>
              </a:ext>
            </a:extLst>
          </p:cNvPr>
          <p:cNvSpPr txBox="1"/>
          <p:nvPr/>
        </p:nvSpPr>
        <p:spPr>
          <a:xfrm>
            <a:off x="4671470" y="2559016"/>
            <a:ext cx="1264792" cy="27699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 fontAlgn="base" latinLnBrk="0"/>
            <a:r>
              <a:rPr lang="ko-KR" altLang="en-US" sz="1200" b="1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고성장 기업</a:t>
            </a:r>
            <a:endParaRPr lang="en-US" altLang="ko-KR" sz="1200" b="1" spc="-70" dirty="0"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DD5E271-2151-459D-9F3C-D4DB0EDFD0C0}"/>
              </a:ext>
            </a:extLst>
          </p:cNvPr>
          <p:cNvSpPr txBox="1"/>
          <p:nvPr/>
        </p:nvSpPr>
        <p:spPr>
          <a:xfrm>
            <a:off x="6535894" y="2557228"/>
            <a:ext cx="1264792" cy="27699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 fontAlgn="base" latinLnBrk="0"/>
            <a:r>
              <a:rPr lang="en-US" altLang="ko-KR" sz="1200" b="1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R&amp;D </a:t>
            </a:r>
            <a:r>
              <a:rPr lang="ko-KR" altLang="en-US" sz="1200" b="1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투자</a:t>
            </a:r>
            <a:endParaRPr lang="en-US" altLang="ko-KR" sz="1200" b="1" spc="-70" dirty="0"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EF0923C8-4F28-4542-8A91-E6866B66E716}"/>
              </a:ext>
            </a:extLst>
          </p:cNvPr>
          <p:cNvSpPr txBox="1"/>
          <p:nvPr/>
        </p:nvSpPr>
        <p:spPr>
          <a:xfrm>
            <a:off x="8427014" y="2566768"/>
            <a:ext cx="1264792" cy="27699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 fontAlgn="base" latinLnBrk="0"/>
            <a:r>
              <a:rPr lang="ko-KR" altLang="en-US" sz="1200" b="1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외국인 비율 </a:t>
            </a:r>
            <a:endParaRPr lang="en-US" altLang="ko-KR" sz="1200" b="1" spc="-70" dirty="0"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155C2B1-8ABF-44E1-A682-23065D36B32C}"/>
              </a:ext>
            </a:extLst>
          </p:cNvPr>
          <p:cNvSpPr txBox="1"/>
          <p:nvPr/>
        </p:nvSpPr>
        <p:spPr>
          <a:xfrm>
            <a:off x="10318134" y="2583510"/>
            <a:ext cx="1264792" cy="27699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 fontAlgn="base" latinLnBrk="0"/>
            <a:r>
              <a:rPr lang="ko-KR" altLang="en-US" sz="1200" b="1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자격증 취득자</a:t>
            </a:r>
            <a:endParaRPr lang="en-US" altLang="ko-KR" sz="1200" b="1" spc="-70" dirty="0"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FA3574F-DBDD-4982-B8B6-2E278897D01B}"/>
              </a:ext>
            </a:extLst>
          </p:cNvPr>
          <p:cNvSpPr txBox="1"/>
          <p:nvPr/>
        </p:nvSpPr>
        <p:spPr>
          <a:xfrm>
            <a:off x="2873214" y="5882337"/>
            <a:ext cx="51315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주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각 지표는 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2021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년 값 활용 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상세 분석내용은 출처 보고서 참조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 fontAlgn="base" latinLnBrk="0"/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출처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0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주휘정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외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(2023). </a:t>
            </a:r>
            <a:r>
              <a:rPr lang="ko-KR" altLang="en-US" sz="10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광역지자체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인력양성 시스템 구축 및 활성화 모델 연구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최종보고서에서 발췌</a:t>
            </a:r>
            <a:endParaRPr lang="en-US" altLang="ko-KR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E5B059B-6758-4829-8522-9CA7D36A0DCD}"/>
              </a:ext>
            </a:extLst>
          </p:cNvPr>
          <p:cNvSpPr txBox="1"/>
          <p:nvPr/>
        </p:nvSpPr>
        <p:spPr>
          <a:xfrm>
            <a:off x="2738796" y="1506082"/>
            <a:ext cx="9094390" cy="6706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ko-KR" altLang="en-US" sz="1400" b="0" i="0" u="none" strike="noStrike" cap="none" spc="-70" normalizeH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인력양성 시스템 영향 지표｜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청년층 고용률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고성장 기업 비율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R&amp;D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투자액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외국인 비율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자격증 취득자 수가 핵심 지표로 분석됨</a:t>
            </a:r>
            <a:endParaRPr lang="en-US" altLang="ko-KR" sz="14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algn="just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</a:pPr>
            <a:r>
              <a:rPr kumimoji="0" lang="ko-KR" altLang="en-US" sz="1400" b="0" i="0" u="none" strike="noStrike" cap="none" spc="-70" normalizeH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분석 </a:t>
            </a:r>
            <a:r>
              <a:rPr kumimoji="0" lang="ko-KR" altLang="en-US" sz="1400" b="0" i="0" u="none" strike="noStrike" cap="none" spc="-70" normalizeH="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방법｜</a:t>
            </a:r>
            <a:r>
              <a:rPr lang="ko-KR" altLang="en-US" sz="14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빅데이터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LASSO </a:t>
            </a:r>
            <a:r>
              <a:rPr lang="ko-KR" altLang="en-US" sz="14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회귀분석하여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지표 선정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고정효과모형 분석</a:t>
            </a:r>
            <a:endParaRPr lang="en-US" altLang="ko-KR" sz="14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8D7E03B-437C-4800-BB91-B3D113F93EC4}"/>
              </a:ext>
            </a:extLst>
          </p:cNvPr>
          <p:cNvSpPr txBox="1"/>
          <p:nvPr/>
        </p:nvSpPr>
        <p:spPr>
          <a:xfrm>
            <a:off x="2643888" y="2888913"/>
            <a:ext cx="13502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충북</a:t>
            </a:r>
            <a:r>
              <a:rPr lang="en-US" altLang="ko-KR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대전</a:t>
            </a:r>
            <a:r>
              <a:rPr lang="en-US" altLang="ko-KR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대구 충남</a:t>
            </a:r>
            <a:r>
              <a:rPr lang="en-US" altLang="ko-KR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제주 양호</a:t>
            </a:r>
            <a:endParaRPr lang="en-US" altLang="ko-KR" sz="1200" spc="-70" dirty="0"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368F13A-22F9-4D42-859A-267B10833FCD}"/>
              </a:ext>
            </a:extLst>
          </p:cNvPr>
          <p:cNvSpPr txBox="1"/>
          <p:nvPr/>
        </p:nvSpPr>
        <p:spPr>
          <a:xfrm>
            <a:off x="6491988" y="2898438"/>
            <a:ext cx="13502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서울</a:t>
            </a:r>
            <a:r>
              <a:rPr lang="en-US" altLang="ko-KR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경기</a:t>
            </a:r>
            <a:r>
              <a:rPr lang="en-US" altLang="ko-KR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충남</a:t>
            </a:r>
            <a:r>
              <a:rPr lang="en-US" altLang="ko-KR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경남에서 높은 투자</a:t>
            </a:r>
            <a:endParaRPr lang="en-US" altLang="ko-KR" sz="1200" spc="-70" dirty="0"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E93FFE5-2866-4D76-AFB6-1C7D296DCB76}"/>
              </a:ext>
            </a:extLst>
          </p:cNvPr>
          <p:cNvSpPr txBox="1"/>
          <p:nvPr/>
        </p:nvSpPr>
        <p:spPr>
          <a:xfrm>
            <a:off x="4596513" y="2907963"/>
            <a:ext cx="188408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 latinLnBrk="0"/>
            <a:r>
              <a:rPr lang="en-US" altLang="ko-KR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(1</a:t>
            </a:r>
            <a:r>
              <a:rPr lang="ko-KR" altLang="en-US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그룹</a:t>
            </a:r>
            <a:r>
              <a:rPr lang="en-US" altLang="ko-KR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</a:t>
            </a:r>
            <a:r>
              <a:rPr lang="ko-KR" altLang="en-US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서울</a:t>
            </a:r>
            <a:r>
              <a:rPr lang="en-US" altLang="ko-KR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경기</a:t>
            </a:r>
            <a:r>
              <a:rPr lang="en-US" altLang="ko-KR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대전</a:t>
            </a:r>
            <a:endParaRPr lang="en-US" altLang="ko-KR" sz="1200" spc="-70" dirty="0"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fontAlgn="base" latinLnBrk="0"/>
            <a:r>
              <a:rPr lang="en-US" altLang="ko-KR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(2</a:t>
            </a:r>
            <a:r>
              <a:rPr lang="ko-KR" altLang="en-US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그룹</a:t>
            </a:r>
            <a:r>
              <a:rPr lang="en-US" altLang="ko-KR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</a:t>
            </a:r>
            <a:r>
              <a:rPr lang="ko-KR" altLang="en-US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광주</a:t>
            </a:r>
            <a:r>
              <a:rPr lang="en-US" altLang="ko-KR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세종</a:t>
            </a:r>
            <a:r>
              <a:rPr lang="en-US" altLang="ko-KR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충북</a:t>
            </a:r>
            <a:r>
              <a:rPr lang="en-US" altLang="ko-KR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충남 전남</a:t>
            </a:r>
            <a:r>
              <a:rPr lang="en-US" altLang="ko-KR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강원</a:t>
            </a:r>
            <a:endParaRPr lang="en-US" altLang="ko-KR" sz="1200" spc="-70" dirty="0"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3CCCE9FC-B833-4C5C-B4EE-7533290C0C6F}"/>
              </a:ext>
            </a:extLst>
          </p:cNvPr>
          <p:cNvSpPr txBox="1"/>
          <p:nvPr/>
        </p:nvSpPr>
        <p:spPr>
          <a:xfrm>
            <a:off x="8406513" y="2907963"/>
            <a:ext cx="13502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서울</a:t>
            </a:r>
            <a:r>
              <a:rPr lang="en-US" altLang="ko-KR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경기</a:t>
            </a:r>
            <a:r>
              <a:rPr lang="en-US" altLang="ko-KR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충남</a:t>
            </a:r>
            <a:r>
              <a:rPr lang="en-US" altLang="ko-KR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충북 집중 거주</a:t>
            </a:r>
            <a:endParaRPr lang="en-US" altLang="ko-KR" sz="1200" spc="-70" dirty="0"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4CBE0260-D568-42D6-9B20-6EB4813CF659}"/>
              </a:ext>
            </a:extLst>
          </p:cNvPr>
          <p:cNvSpPr txBox="1"/>
          <p:nvPr/>
        </p:nvSpPr>
        <p:spPr>
          <a:xfrm>
            <a:off x="10301988" y="2946063"/>
            <a:ext cx="153119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 latinLnBrk="0"/>
            <a:r>
              <a:rPr lang="ko-KR" altLang="en-US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서울</a:t>
            </a:r>
            <a:r>
              <a:rPr lang="en-US" altLang="ko-KR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경기</a:t>
            </a:r>
            <a:r>
              <a:rPr lang="en-US" altLang="ko-KR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부산</a:t>
            </a:r>
            <a:r>
              <a:rPr lang="en-US" altLang="ko-KR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200" spc="-70" dirty="0"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경남 자격증 소지자 多</a:t>
            </a:r>
            <a:endParaRPr lang="en-US" altLang="ko-KR" sz="1200" spc="-70" dirty="0"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graphicFrame>
        <p:nvGraphicFramePr>
          <p:cNvPr id="34" name="표 33">
            <a:extLst>
              <a:ext uri="{FF2B5EF4-FFF2-40B4-BE49-F238E27FC236}">
                <a16:creationId xmlns:a16="http://schemas.microsoft.com/office/drawing/2014/main" id="{A455DA57-1DD9-4F85-8DB0-482892F171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7816352"/>
              </p:ext>
            </p:extLst>
          </p:nvPr>
        </p:nvGraphicFramePr>
        <p:xfrm>
          <a:off x="-21208" y="1519824"/>
          <a:ext cx="2145162" cy="25133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5162">
                  <a:extLst>
                    <a:ext uri="{9D8B030D-6E8A-4147-A177-3AD203B41FA5}">
                      <a16:colId xmlns:a16="http://schemas.microsoft.com/office/drawing/2014/main" val="2905697980"/>
                    </a:ext>
                  </a:extLst>
                </a:gridCol>
              </a:tblGrid>
              <a:tr h="5026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이제는 지방대학 시대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0080223"/>
                  </a:ext>
                </a:extLst>
              </a:tr>
              <a:tr h="5026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accent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II. </a:t>
                      </a:r>
                      <a:r>
                        <a:rPr lang="ko-KR" altLang="en-US" sz="1200" kern="0" spc="0" dirty="0">
                          <a:solidFill>
                            <a:schemeClr val="accent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지역 현황과 기여도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0150637"/>
                  </a:ext>
                </a:extLst>
              </a:tr>
              <a:tr h="5026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산학연협력 현황과 요구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8531959"/>
                  </a:ext>
                </a:extLst>
              </a:tr>
              <a:tr h="5026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IV.</a:t>
                      </a:r>
                      <a:r>
                        <a:rPr lang="en-US" altLang="ko-KR" sz="1200" kern="0" spc="0" baseline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지산학연 협력 방안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061119"/>
                  </a:ext>
                </a:extLst>
              </a:tr>
              <a:tr h="5026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V.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나가면서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66081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24169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6BD758F6-9D21-2D52-5DE8-80A791A65DE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4290" y="0"/>
            <a:ext cx="10068046" cy="6858000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EBAD52B1-5430-190E-B930-7A27AC543AF9}"/>
              </a:ext>
            </a:extLst>
          </p:cNvPr>
          <p:cNvSpPr/>
          <p:nvPr/>
        </p:nvSpPr>
        <p:spPr>
          <a:xfrm>
            <a:off x="2128979" y="0"/>
            <a:ext cx="374111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6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D17D28E-4F65-0026-3D1F-1808DC77FD16}"/>
              </a:ext>
            </a:extLst>
          </p:cNvPr>
          <p:cNvSpPr/>
          <p:nvPr/>
        </p:nvSpPr>
        <p:spPr>
          <a:xfrm>
            <a:off x="0" y="0"/>
            <a:ext cx="2123954" cy="6858000"/>
          </a:xfrm>
          <a:prstGeom prst="rect">
            <a:avLst/>
          </a:prstGeom>
          <a:gradFill flip="none" rotWithShape="1">
            <a:gsLst>
              <a:gs pos="0">
                <a:srgbClr val="177FAD"/>
              </a:gs>
              <a:gs pos="100000">
                <a:srgbClr val="54BBE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ED398A-A469-7FE2-D6CE-1222CB00E395}"/>
              </a:ext>
            </a:extLst>
          </p:cNvPr>
          <p:cNvSpPr txBox="1"/>
          <p:nvPr/>
        </p:nvSpPr>
        <p:spPr>
          <a:xfrm>
            <a:off x="2383681" y="305145"/>
            <a:ext cx="6217493" cy="439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III. </a:t>
            </a:r>
            <a:r>
              <a:rPr lang="ko-KR" altLang="en-US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산학연협력 현황과 요구</a:t>
            </a:r>
            <a:endParaRPr lang="en-US" altLang="ko-KR" sz="2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0BA13D6-8094-1AE0-A82E-05E9E28D5C5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5120" y="406243"/>
            <a:ext cx="1227379" cy="152951"/>
          </a:xfrm>
          <a:prstGeom prst="rect">
            <a:avLst/>
          </a:prstGeom>
        </p:spPr>
      </p:pic>
      <p:grpSp>
        <p:nvGrpSpPr>
          <p:cNvPr id="53" name="그룹 52">
            <a:extLst>
              <a:ext uri="{FF2B5EF4-FFF2-40B4-BE49-F238E27FC236}">
                <a16:creationId xmlns:a16="http://schemas.microsoft.com/office/drawing/2014/main" id="{C46D4E7C-8677-1CE8-DF15-8416E3D6D30A}"/>
              </a:ext>
            </a:extLst>
          </p:cNvPr>
          <p:cNvGrpSpPr/>
          <p:nvPr/>
        </p:nvGrpSpPr>
        <p:grpSpPr>
          <a:xfrm>
            <a:off x="2537243" y="863919"/>
            <a:ext cx="2628745" cy="338554"/>
            <a:chOff x="2723427" y="1750135"/>
            <a:chExt cx="2628745" cy="338554"/>
          </a:xfrm>
        </p:grpSpPr>
        <p:grpSp>
          <p:nvGrpSpPr>
            <p:cNvPr id="51" name="그룹 50">
              <a:extLst>
                <a:ext uri="{FF2B5EF4-FFF2-40B4-BE49-F238E27FC236}">
                  <a16:creationId xmlns:a16="http://schemas.microsoft.com/office/drawing/2014/main" id="{8379ABA8-BC4A-B67C-E75F-09405565F6A9}"/>
                </a:ext>
              </a:extLst>
            </p:cNvPr>
            <p:cNvGrpSpPr/>
            <p:nvPr/>
          </p:nvGrpSpPr>
          <p:grpSpPr>
            <a:xfrm>
              <a:off x="2723427" y="1816502"/>
              <a:ext cx="101293" cy="172318"/>
              <a:chOff x="2685327" y="1759352"/>
              <a:chExt cx="172422" cy="293322"/>
            </a:xfrm>
          </p:grpSpPr>
          <p:sp>
            <p:nvSpPr>
              <p:cNvPr id="49" name="타원 48">
                <a:extLst>
                  <a:ext uri="{FF2B5EF4-FFF2-40B4-BE49-F238E27FC236}">
                    <a16:creationId xmlns:a16="http://schemas.microsoft.com/office/drawing/2014/main" id="{05E07026-57FD-6EEF-1A97-A29F6D0161CB}"/>
                  </a:ext>
                </a:extLst>
              </p:cNvPr>
              <p:cNvSpPr/>
              <p:nvPr/>
            </p:nvSpPr>
            <p:spPr>
              <a:xfrm>
                <a:off x="2685327" y="1759352"/>
                <a:ext cx="172422" cy="172422"/>
              </a:xfrm>
              <a:prstGeom prst="ellipse">
                <a:avLst/>
              </a:prstGeom>
              <a:solidFill>
                <a:srgbClr val="0065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0" name="타원 49">
                <a:extLst>
                  <a:ext uri="{FF2B5EF4-FFF2-40B4-BE49-F238E27FC236}">
                    <a16:creationId xmlns:a16="http://schemas.microsoft.com/office/drawing/2014/main" id="{62A86848-35C5-2975-423C-42759AC412BA}"/>
                  </a:ext>
                </a:extLst>
              </p:cNvPr>
              <p:cNvSpPr/>
              <p:nvPr/>
            </p:nvSpPr>
            <p:spPr>
              <a:xfrm>
                <a:off x="2685327" y="1880252"/>
                <a:ext cx="172422" cy="172422"/>
              </a:xfrm>
              <a:prstGeom prst="ellipse">
                <a:avLst/>
              </a:prstGeom>
              <a:solidFill>
                <a:srgbClr val="54BB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5EABA3D7-D16F-ADE7-4C0F-5414B6C4B047}"/>
                </a:ext>
              </a:extLst>
            </p:cNvPr>
            <p:cNvSpPr txBox="1"/>
            <p:nvPr/>
          </p:nvSpPr>
          <p:spPr>
            <a:xfrm>
              <a:off x="2854372" y="1750135"/>
              <a:ext cx="249780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산학연 협력과 상호연계 활동</a:t>
              </a:r>
            </a:p>
          </p:txBody>
        </p:sp>
      </p:grpSp>
      <p:sp>
        <p:nvSpPr>
          <p:cNvPr id="20" name="Rectangle 8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DF55CD3-7CA1-4A44-8A78-B5DF8D4DCD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1" name="Picture 0">
            <a:extLst>
              <a:ext uri="{FF2B5EF4-FFF2-40B4-BE49-F238E27FC236}">
                <a16:creationId xmlns:a16="http://schemas.microsoft.com/office/drawing/2014/main" id="{61DD3E09-C908-49DB-80C8-0A72DFCCE2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67983" y="2072336"/>
            <a:ext cx="3899564" cy="2713327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7FDB0CD2-E640-450B-A455-1F34B4869E32}"/>
              </a:ext>
            </a:extLst>
          </p:cNvPr>
          <p:cNvSpPr txBox="1"/>
          <p:nvPr/>
        </p:nvSpPr>
        <p:spPr>
          <a:xfrm>
            <a:off x="7670886" y="4648457"/>
            <a:ext cx="3258683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93040" marR="0" indent="-193040" algn="l" fontAlgn="base" latinLnBrk="0">
              <a:spcBef>
                <a:spcPts val="0"/>
              </a:spcBef>
              <a:spcAft>
                <a:spcPts val="300"/>
              </a:spcAft>
            </a:pP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주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국가 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R&amp;D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현황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(2019~2022).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연구수행주체별 협력현황</a:t>
            </a:r>
          </a:p>
          <a:p>
            <a:pPr marL="193040" marR="0" indent="-193040" algn="l" fontAlgn="base" latinLnBrk="0">
              <a:spcBef>
                <a:spcPts val="0"/>
              </a:spcBef>
              <a:spcAft>
                <a:spcPts val="300"/>
              </a:spcAft>
            </a:pP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출처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https://www.ntis.go.kr/tab/dashboard/chartBoard.do</a:t>
            </a:r>
            <a:endParaRPr lang="ko-KR" altLang="en-US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55AD9DB8-3FA9-4568-86E5-F747D258E787}"/>
              </a:ext>
            </a:extLst>
          </p:cNvPr>
          <p:cNvGrpSpPr/>
          <p:nvPr/>
        </p:nvGrpSpPr>
        <p:grpSpPr>
          <a:xfrm>
            <a:off x="7189319" y="2053370"/>
            <a:ext cx="4269395" cy="2486680"/>
            <a:chOff x="7063687" y="3313937"/>
            <a:chExt cx="4806833" cy="3064137"/>
          </a:xfrm>
        </p:grpSpPr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id="{E2B801A5-7004-414A-88FF-EBD3869A314F}"/>
                </a:ext>
              </a:extLst>
            </p:cNvPr>
            <p:cNvGrpSpPr/>
            <p:nvPr/>
          </p:nvGrpSpPr>
          <p:grpSpPr>
            <a:xfrm>
              <a:off x="7063687" y="3313937"/>
              <a:ext cx="4806833" cy="3064137"/>
              <a:chOff x="7166237" y="1927815"/>
              <a:chExt cx="4806833" cy="3064137"/>
            </a:xfrm>
          </p:grpSpPr>
          <p:pic>
            <p:nvPicPr>
              <p:cNvPr id="13" name="그림 12">
                <a:extLst>
                  <a:ext uri="{FF2B5EF4-FFF2-40B4-BE49-F238E27FC236}">
                    <a16:creationId xmlns:a16="http://schemas.microsoft.com/office/drawing/2014/main" id="{C00104E7-5262-4C6F-8B90-1A121D2D6EB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/>
              <a:srcRect l="74681" t="54557" r="3933" b="20276"/>
              <a:stretch/>
            </p:blipFill>
            <p:spPr>
              <a:xfrm>
                <a:off x="7166237" y="1927815"/>
                <a:ext cx="4806833" cy="3064137"/>
              </a:xfrm>
              <a:prstGeom prst="rect">
                <a:avLst/>
              </a:prstGeom>
            </p:spPr>
          </p:pic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5F9833AB-6BB7-4DE2-A247-E278AC93553D}"/>
                  </a:ext>
                </a:extLst>
              </p:cNvPr>
              <p:cNvSpPr txBox="1"/>
              <p:nvPr/>
            </p:nvSpPr>
            <p:spPr>
              <a:xfrm>
                <a:off x="8618110" y="2476849"/>
                <a:ext cx="777136" cy="341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 fontAlgn="base" latinLnBrk="0"/>
                <a:r>
                  <a:rPr lang="ko-KR" altLang="en-US" sz="1200" b="1" spc="-70" dirty="0">
                    <a:ln w="6350">
                      <a:noFill/>
                    </a:ln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중소기업</a:t>
                </a: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9E52B793-3EE7-40B1-9CDD-1F94A4ECB282}"/>
                  </a:ext>
                </a:extLst>
              </p:cNvPr>
              <p:cNvSpPr txBox="1"/>
              <p:nvPr/>
            </p:nvSpPr>
            <p:spPr>
              <a:xfrm>
                <a:off x="10569972" y="2743813"/>
                <a:ext cx="777136" cy="341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 fontAlgn="base" latinLnBrk="0"/>
                <a:r>
                  <a:rPr lang="ko-KR" altLang="en-US" sz="1200" b="1" spc="-70" dirty="0" err="1">
                    <a:ln w="6350">
                      <a:noFill/>
                    </a:ln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출연연</a:t>
                </a:r>
                <a:endParaRPr lang="ko-KR" altLang="en-US" sz="1200" b="1" spc="-70" dirty="0">
                  <a:ln w="6350">
                    <a:noFill/>
                  </a:ln>
                  <a:latin typeface="KoPub돋움체 Bold" panose="00000800000000000000" pitchFamily="2" charset="-127"/>
                  <a:ea typeface="KoPub돋움체 Bold" panose="00000800000000000000" pitchFamily="2" charset="-127"/>
                </a:endParaRP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B7D61E63-A37A-4E5F-937E-6ADB4F8012FC}"/>
                  </a:ext>
                </a:extLst>
              </p:cNvPr>
              <p:cNvSpPr txBox="1"/>
              <p:nvPr/>
            </p:nvSpPr>
            <p:spPr>
              <a:xfrm>
                <a:off x="10781220" y="4037253"/>
                <a:ext cx="777136" cy="341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 fontAlgn="base" latinLnBrk="0"/>
                <a:r>
                  <a:rPr lang="ko-KR" altLang="en-US" sz="1200" b="1" spc="-70" dirty="0">
                    <a:ln w="6350">
                      <a:noFill/>
                    </a:ln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대기업</a:t>
                </a: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4F8CFE17-82AD-4B7B-A67D-8CF2BDFB7252}"/>
                  </a:ext>
                </a:extLst>
              </p:cNvPr>
              <p:cNvSpPr txBox="1"/>
              <p:nvPr/>
            </p:nvSpPr>
            <p:spPr>
              <a:xfrm>
                <a:off x="9106842" y="4264969"/>
                <a:ext cx="554469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 fontAlgn="base" latinLnBrk="0"/>
                <a:r>
                  <a:rPr lang="ko-KR" altLang="en-US" sz="1400" b="1" spc="-70" dirty="0">
                    <a:ln w="6350">
                      <a:noFill/>
                    </a:ln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대학</a:t>
                </a: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2C562CDA-18AE-4285-87CC-C532F3F73AA8}"/>
                  </a:ext>
                </a:extLst>
              </p:cNvPr>
              <p:cNvSpPr txBox="1"/>
              <p:nvPr/>
            </p:nvSpPr>
            <p:spPr>
              <a:xfrm>
                <a:off x="7344114" y="3336153"/>
                <a:ext cx="943860" cy="341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 fontAlgn="base" latinLnBrk="0"/>
                <a:r>
                  <a:rPr lang="ko-KR" altLang="en-US" sz="1200" b="1" spc="-70" dirty="0">
                    <a:ln w="6350">
                      <a:noFill/>
                    </a:ln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중견기업</a:t>
                </a:r>
              </a:p>
            </p:txBody>
          </p:sp>
        </p:grp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692B8376-13CD-4D5E-8347-7D7AC854CCD0}"/>
                </a:ext>
              </a:extLst>
            </p:cNvPr>
            <p:cNvSpPr txBox="1"/>
            <p:nvPr/>
          </p:nvSpPr>
          <p:spPr>
            <a:xfrm>
              <a:off x="9467103" y="4603142"/>
              <a:ext cx="554469" cy="341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 fontAlgn="base" latinLnBrk="0"/>
              <a:r>
                <a:rPr lang="ko-KR" altLang="en-US" sz="1200" b="1" spc="-70" dirty="0">
                  <a:ln w="6350">
                    <a:noFill/>
                  </a:ln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병원</a:t>
              </a:r>
            </a:p>
          </p:txBody>
        </p: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456D8697-70E8-4FBA-AC0D-F7E4C644CD9F}"/>
              </a:ext>
            </a:extLst>
          </p:cNvPr>
          <p:cNvSpPr txBox="1"/>
          <p:nvPr/>
        </p:nvSpPr>
        <p:spPr>
          <a:xfrm>
            <a:off x="2524465" y="1207047"/>
            <a:ext cx="614271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10210" marR="0" indent="-410210" algn="just" fontAlgn="base" latinLnBrk="1">
              <a:spcBef>
                <a:spcPts val="700"/>
              </a:spcBef>
              <a:spcAft>
                <a:spcPts val="0"/>
              </a:spcAft>
              <a:tabLst>
                <a:tab pos="1398270" algn="l"/>
              </a:tabLst>
            </a:pPr>
            <a:r>
              <a:rPr lang="ko-KR" altLang="en-US" sz="1400" spc="-7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중앙부처 연구유형별 </a:t>
            </a:r>
            <a:r>
              <a:rPr lang="ko-KR" altLang="en-US" sz="1400" spc="-7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연구비흐름</a:t>
            </a:r>
            <a:r>
              <a:rPr kumimoji="0" lang="ko-KR" altLang="en-US" sz="1400" b="0" i="0" u="none" strike="noStrike" cap="none" spc="-70" normalizeH="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｜</a:t>
            </a:r>
            <a:r>
              <a:rPr lang="ko-KR" altLang="en-US" sz="14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기초연구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개발연구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기타연구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응용연구 순으로 높음</a:t>
            </a:r>
            <a:endParaRPr lang="en-US" altLang="ko-KR" sz="14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48AEADB-638B-4901-8828-971F25A1F986}"/>
              </a:ext>
            </a:extLst>
          </p:cNvPr>
          <p:cNvSpPr txBox="1"/>
          <p:nvPr/>
        </p:nvSpPr>
        <p:spPr>
          <a:xfrm>
            <a:off x="2548401" y="1561813"/>
            <a:ext cx="469646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10210" marR="0" indent="-410210" algn="just" fontAlgn="base" latinLnBrk="1">
              <a:spcBef>
                <a:spcPts val="700"/>
              </a:spcBef>
              <a:spcAft>
                <a:spcPts val="0"/>
              </a:spcAft>
              <a:tabLst>
                <a:tab pos="1398270" algn="l"/>
              </a:tabLst>
            </a:pPr>
            <a:r>
              <a:rPr lang="ko-KR" altLang="en-US" sz="1400" spc="-7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수행주체</a:t>
            </a:r>
            <a:r>
              <a:rPr kumimoji="0" lang="ko-KR" altLang="en-US" sz="1400" b="0" i="0" u="none" strike="noStrike" cap="none" spc="-70" normalizeH="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｜</a:t>
            </a:r>
            <a:r>
              <a:rPr lang="ko-KR" altLang="en-US" sz="14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연구수행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주체 간 협력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건수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활동은 주체 기관별로 상이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DBD783B-F37B-4E5D-BF03-B7422ADEBA93}"/>
              </a:ext>
            </a:extLst>
          </p:cNvPr>
          <p:cNvSpPr txBox="1"/>
          <p:nvPr/>
        </p:nvSpPr>
        <p:spPr>
          <a:xfrm>
            <a:off x="2726374" y="4857605"/>
            <a:ext cx="3059188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93040" marR="0" indent="-193040" algn="l" fontAlgn="base" latinLnBrk="0">
              <a:spcBef>
                <a:spcPts val="0"/>
              </a:spcBef>
              <a:spcAft>
                <a:spcPts val="300"/>
              </a:spcAft>
            </a:pP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주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국가 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R&amp;D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현황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(2019~2022).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대시보드 연구비흐름 발췌 </a:t>
            </a:r>
          </a:p>
          <a:p>
            <a:pPr marL="193040" marR="0" indent="-193040" algn="l" fontAlgn="base" latinLnBrk="0">
              <a:spcBef>
                <a:spcPts val="0"/>
              </a:spcBef>
              <a:spcAft>
                <a:spcPts val="300"/>
              </a:spcAft>
            </a:pP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출처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https://www.ntis.go.kr/tab/dashboard/chartBoard.do</a:t>
            </a:r>
            <a:endParaRPr lang="ko-KR" altLang="en-US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21967E6-4B46-4E64-9FA9-7FAB68C6096C}"/>
              </a:ext>
            </a:extLst>
          </p:cNvPr>
          <p:cNvSpPr txBox="1"/>
          <p:nvPr/>
        </p:nvSpPr>
        <p:spPr>
          <a:xfrm>
            <a:off x="2140137" y="5300964"/>
            <a:ext cx="5449149" cy="11618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just" fontAlgn="base" latinLnBrk="1">
              <a:spcBef>
                <a:spcPts val="700"/>
              </a:spcBef>
              <a:spcAft>
                <a:spcPts val="0"/>
              </a:spcAft>
              <a:tabLst>
                <a:tab pos="1398270" algn="l"/>
              </a:tabLst>
            </a:pPr>
            <a:r>
              <a:rPr lang="en-US" altLang="ko-KR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 </a:t>
            </a:r>
            <a:r>
              <a:rPr lang="ko-KR" altLang="en-US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개발연구비 흐름은 중소기업</a:t>
            </a:r>
            <a:r>
              <a:rPr lang="en-US" altLang="ko-KR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(163,281</a:t>
            </a:r>
            <a:r>
              <a:rPr lang="ko-KR" altLang="en-US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억 원</a:t>
            </a:r>
            <a:r>
              <a:rPr lang="en-US" altLang="ko-KR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과 출연연구소</a:t>
            </a:r>
            <a:r>
              <a:rPr lang="en-US" altLang="ko-KR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(102,025</a:t>
            </a:r>
            <a:r>
              <a:rPr lang="ko-KR" altLang="en-US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억 원</a:t>
            </a:r>
            <a:r>
              <a:rPr lang="en-US" altLang="ko-KR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</a:t>
            </a:r>
            <a:r>
              <a:rPr lang="ko-KR" altLang="en-US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순으로 큼</a:t>
            </a:r>
          </a:p>
          <a:p>
            <a:pPr marR="0" algn="just" fontAlgn="base" latinLnBrk="1">
              <a:spcBef>
                <a:spcPts val="700"/>
              </a:spcBef>
              <a:spcAft>
                <a:spcPts val="0"/>
              </a:spcAft>
              <a:tabLst>
                <a:tab pos="1398270" algn="l"/>
              </a:tabLst>
            </a:pPr>
            <a:r>
              <a:rPr lang="en-US" altLang="ko-KR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 </a:t>
            </a:r>
            <a:r>
              <a:rPr lang="ko-KR" altLang="en-US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기초연구비 흐름은 대학</a:t>
            </a:r>
            <a:r>
              <a:rPr lang="en-US" altLang="ko-KR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(521,492</a:t>
            </a:r>
            <a:r>
              <a:rPr lang="ko-KR" altLang="en-US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억 원</a:t>
            </a:r>
            <a:r>
              <a:rPr lang="en-US" altLang="ko-KR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과 출연연구소</a:t>
            </a:r>
            <a:r>
              <a:rPr lang="en-US" altLang="ko-KR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(154,052</a:t>
            </a:r>
            <a:r>
              <a:rPr lang="ko-KR" altLang="en-US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억 원</a:t>
            </a:r>
            <a:r>
              <a:rPr lang="en-US" altLang="ko-KR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</a:t>
            </a:r>
            <a:r>
              <a:rPr lang="ko-KR" altLang="en-US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순으로 큼</a:t>
            </a:r>
          </a:p>
          <a:p>
            <a:pPr marR="0" algn="just" fontAlgn="base" latinLnBrk="1">
              <a:spcBef>
                <a:spcPts val="700"/>
              </a:spcBef>
              <a:spcAft>
                <a:spcPts val="0"/>
              </a:spcAft>
              <a:tabLst>
                <a:tab pos="1398270" algn="l"/>
              </a:tabLst>
            </a:pPr>
            <a:r>
              <a:rPr lang="en-US" altLang="ko-KR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 </a:t>
            </a:r>
            <a:r>
              <a:rPr lang="ko-KR" altLang="en-US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기타연구비 흐름은 출연연구소</a:t>
            </a:r>
            <a:r>
              <a:rPr lang="en-US" altLang="ko-KR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(160,671</a:t>
            </a:r>
            <a:r>
              <a:rPr lang="ko-KR" altLang="en-US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억 원</a:t>
            </a:r>
            <a:r>
              <a:rPr lang="en-US" altLang="ko-KR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과 대학</a:t>
            </a:r>
            <a:r>
              <a:rPr lang="en-US" altLang="ko-KR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(70,234</a:t>
            </a:r>
            <a:r>
              <a:rPr lang="ko-KR" altLang="en-US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억 원</a:t>
            </a:r>
            <a:r>
              <a:rPr lang="en-US" altLang="ko-KR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</a:t>
            </a:r>
            <a:r>
              <a:rPr lang="ko-KR" altLang="en-US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순으로 큼</a:t>
            </a:r>
            <a:endParaRPr lang="en-US" altLang="ko-KR" sz="13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marR="0" algn="just" fontAlgn="base" latinLnBrk="1">
              <a:spcBef>
                <a:spcPts val="700"/>
              </a:spcBef>
              <a:spcAft>
                <a:spcPts val="0"/>
              </a:spcAft>
              <a:tabLst>
                <a:tab pos="1398270" algn="l"/>
              </a:tabLst>
            </a:pPr>
            <a:r>
              <a:rPr lang="en-US" altLang="ko-KR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 </a:t>
            </a:r>
            <a:r>
              <a:rPr lang="ko-KR" altLang="en-US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응용연구비 흐름은 출연연구소</a:t>
            </a:r>
            <a:r>
              <a:rPr lang="en-US" altLang="ko-KR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(101,119</a:t>
            </a:r>
            <a:r>
              <a:rPr lang="ko-KR" altLang="en-US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억 원</a:t>
            </a:r>
            <a:r>
              <a:rPr lang="en-US" altLang="ko-KR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과 대학</a:t>
            </a:r>
            <a:r>
              <a:rPr lang="en-US" altLang="ko-KR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(56,855</a:t>
            </a:r>
            <a:r>
              <a:rPr lang="ko-KR" altLang="en-US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억 원</a:t>
            </a:r>
            <a:r>
              <a:rPr lang="en-US" altLang="ko-KR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</a:t>
            </a:r>
            <a:r>
              <a:rPr lang="ko-KR" altLang="en-US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순으로 큼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892235E-B4DF-4C49-B301-47CCB9202018}"/>
              </a:ext>
            </a:extLst>
          </p:cNvPr>
          <p:cNvSpPr txBox="1"/>
          <p:nvPr/>
        </p:nvSpPr>
        <p:spPr>
          <a:xfrm>
            <a:off x="7649982" y="5223750"/>
            <a:ext cx="4519243" cy="782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10210" marR="0" indent="-410210" algn="just" fontAlgn="base" latinLnBrk="1">
              <a:spcBef>
                <a:spcPts val="700"/>
              </a:spcBef>
              <a:spcAft>
                <a:spcPts val="0"/>
              </a:spcAft>
              <a:tabLst>
                <a:tab pos="1398270" algn="l"/>
              </a:tabLst>
            </a:pPr>
            <a:r>
              <a:rPr lang="en-US" altLang="ko-KR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 </a:t>
            </a:r>
            <a:r>
              <a:rPr lang="ko-KR" altLang="en-US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모든 주체 간 협력활동 중 대학</a:t>
            </a:r>
            <a:r>
              <a:rPr lang="en-US" altLang="ko-KR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중소기업 간 협력활동이 가장 활발</a:t>
            </a:r>
          </a:p>
          <a:p>
            <a:pPr marL="179388" marR="0" indent="-179388" algn="just" fontAlgn="base" latinLnBrk="1">
              <a:spcBef>
                <a:spcPts val="700"/>
              </a:spcBef>
              <a:spcAft>
                <a:spcPts val="0"/>
              </a:spcAft>
              <a:tabLst>
                <a:tab pos="1398270" algn="l"/>
              </a:tabLst>
            </a:pPr>
            <a:r>
              <a:rPr lang="en-US" altLang="ko-KR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 </a:t>
            </a:r>
            <a:r>
              <a:rPr lang="ko-KR" altLang="en-US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중소기업 중심 협력 활성화 정도는 대학</a:t>
            </a:r>
            <a:r>
              <a:rPr lang="en-US" altLang="ko-KR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3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출연연</a:t>
            </a:r>
            <a:r>
              <a:rPr lang="en-US" altLang="ko-KR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대기업</a:t>
            </a:r>
            <a:r>
              <a:rPr lang="en-US" altLang="ko-KR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3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중견기업 순  으로 활발</a:t>
            </a:r>
          </a:p>
        </p:txBody>
      </p:sp>
      <p:graphicFrame>
        <p:nvGraphicFramePr>
          <p:cNvPr id="38" name="표 37">
            <a:extLst>
              <a:ext uri="{FF2B5EF4-FFF2-40B4-BE49-F238E27FC236}">
                <a16:creationId xmlns:a16="http://schemas.microsoft.com/office/drawing/2014/main" id="{01C3E7B5-0A80-4772-B5F4-4717B3D3BC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0897786"/>
              </p:ext>
            </p:extLst>
          </p:nvPr>
        </p:nvGraphicFramePr>
        <p:xfrm>
          <a:off x="-14103" y="1654017"/>
          <a:ext cx="2123954" cy="25027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3954">
                  <a:extLst>
                    <a:ext uri="{9D8B030D-6E8A-4147-A177-3AD203B41FA5}">
                      <a16:colId xmlns:a16="http://schemas.microsoft.com/office/drawing/2014/main" val="2378240077"/>
                    </a:ext>
                  </a:extLst>
                </a:gridCol>
              </a:tblGrid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I.</a:t>
                      </a:r>
                      <a:r>
                        <a:rPr lang="en-US" altLang="ko-KR" sz="1200" kern="0" spc="0" baseline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 </a:t>
                      </a:r>
                      <a:r>
                        <a:rPr lang="ko-KR" altLang="en-US" sz="1200" kern="0" spc="0" baseline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이제는 지방대학 시대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4321403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지역 현황과 기여도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772467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rgbClr val="0065B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III. </a:t>
                      </a:r>
                      <a:r>
                        <a:rPr lang="ko-KR" altLang="en-US" sz="1200" kern="0" spc="0" dirty="0">
                          <a:solidFill>
                            <a:srgbClr val="0065B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산학연협력 현황과 요구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6219594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IV.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지산학연 협력 방안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7160813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V. 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나가면서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57792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49361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EBAD52B1-5430-190E-B930-7A27AC543AF9}"/>
              </a:ext>
            </a:extLst>
          </p:cNvPr>
          <p:cNvSpPr/>
          <p:nvPr/>
        </p:nvSpPr>
        <p:spPr>
          <a:xfrm>
            <a:off x="2123955" y="0"/>
            <a:ext cx="3791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6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D17D28E-4F65-0026-3D1F-1808DC77FD16}"/>
              </a:ext>
            </a:extLst>
          </p:cNvPr>
          <p:cNvSpPr/>
          <p:nvPr/>
        </p:nvSpPr>
        <p:spPr>
          <a:xfrm>
            <a:off x="22109" y="0"/>
            <a:ext cx="2123954" cy="6858000"/>
          </a:xfrm>
          <a:prstGeom prst="rect">
            <a:avLst/>
          </a:prstGeom>
          <a:gradFill flip="none" rotWithShape="1">
            <a:gsLst>
              <a:gs pos="0">
                <a:srgbClr val="177FAD"/>
              </a:gs>
              <a:gs pos="100000">
                <a:srgbClr val="54BBE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0BA13D6-8094-1AE0-A82E-05E9E28D5C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5120" y="406243"/>
            <a:ext cx="1227379" cy="152951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3ED851F4-0462-4D63-8077-B377C442AC82}"/>
              </a:ext>
            </a:extLst>
          </p:cNvPr>
          <p:cNvGrpSpPr/>
          <p:nvPr/>
        </p:nvGrpSpPr>
        <p:grpSpPr>
          <a:xfrm>
            <a:off x="2718734" y="1018648"/>
            <a:ext cx="3717183" cy="338554"/>
            <a:chOff x="2723427" y="1750135"/>
            <a:chExt cx="3717183" cy="338554"/>
          </a:xfrm>
        </p:grpSpPr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EDFC947D-4E21-4DB0-81D8-EC0B411E199A}"/>
                </a:ext>
              </a:extLst>
            </p:cNvPr>
            <p:cNvGrpSpPr/>
            <p:nvPr/>
          </p:nvGrpSpPr>
          <p:grpSpPr>
            <a:xfrm>
              <a:off x="2723427" y="1816502"/>
              <a:ext cx="101293" cy="172318"/>
              <a:chOff x="2685327" y="1759352"/>
              <a:chExt cx="172422" cy="293322"/>
            </a:xfrm>
          </p:grpSpPr>
          <p:sp>
            <p:nvSpPr>
              <p:cNvPr id="37" name="타원 36">
                <a:extLst>
                  <a:ext uri="{FF2B5EF4-FFF2-40B4-BE49-F238E27FC236}">
                    <a16:creationId xmlns:a16="http://schemas.microsoft.com/office/drawing/2014/main" id="{F5EB4BA2-3A6A-472D-9C07-E223FF12A5AB}"/>
                  </a:ext>
                </a:extLst>
              </p:cNvPr>
              <p:cNvSpPr/>
              <p:nvPr/>
            </p:nvSpPr>
            <p:spPr>
              <a:xfrm>
                <a:off x="2685327" y="1759352"/>
                <a:ext cx="172422" cy="172422"/>
              </a:xfrm>
              <a:prstGeom prst="ellipse">
                <a:avLst/>
              </a:prstGeom>
              <a:solidFill>
                <a:srgbClr val="0065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8" name="타원 37">
                <a:extLst>
                  <a:ext uri="{FF2B5EF4-FFF2-40B4-BE49-F238E27FC236}">
                    <a16:creationId xmlns:a16="http://schemas.microsoft.com/office/drawing/2014/main" id="{EDD2045A-716A-4B55-9C4B-1F15DE9DB8A7}"/>
                  </a:ext>
                </a:extLst>
              </p:cNvPr>
              <p:cNvSpPr/>
              <p:nvPr/>
            </p:nvSpPr>
            <p:spPr>
              <a:xfrm>
                <a:off x="2685327" y="1880252"/>
                <a:ext cx="172422" cy="172422"/>
              </a:xfrm>
              <a:prstGeom prst="ellipse">
                <a:avLst/>
              </a:prstGeom>
              <a:solidFill>
                <a:srgbClr val="54BB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9F71230B-FF80-485F-96FF-68398E7D0FED}"/>
                </a:ext>
              </a:extLst>
            </p:cNvPr>
            <p:cNvSpPr txBox="1"/>
            <p:nvPr/>
          </p:nvSpPr>
          <p:spPr>
            <a:xfrm>
              <a:off x="2854372" y="1750135"/>
              <a:ext cx="358623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중소기업의 외부협력 파트너만족도</a:t>
              </a:r>
              <a:r>
                <a:rPr lang="en-US" altLang="ko-KR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(2022)</a:t>
              </a:r>
              <a:endParaRPr lang="ko-KR" altLang="en-US" sz="1600" dirty="0">
                <a:latin typeface="KoPub돋움체 Bold" panose="02020603020101020101" pitchFamily="18" charset="-127"/>
                <a:ea typeface="KoPub돋움체 Bold" panose="02020603020101020101" pitchFamily="18" charset="-127"/>
              </a:endParaRPr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89866B22-0D16-4B42-B5EB-0F39D0DB482B}"/>
              </a:ext>
            </a:extLst>
          </p:cNvPr>
          <p:cNvSpPr txBox="1"/>
          <p:nvPr/>
        </p:nvSpPr>
        <p:spPr>
          <a:xfrm>
            <a:off x="2109851" y="6444287"/>
            <a:ext cx="5303518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86080" marR="0" indent="-193040" algn="l" fontAlgn="base" latinLnBrk="0">
              <a:spcBef>
                <a:spcPts val="0"/>
              </a:spcBef>
              <a:spcAft>
                <a:spcPts val="300"/>
              </a:spcAft>
            </a:pP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출처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중소벤처기업부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「중소기업기술통계조사」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2022, 2024.06.28, 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기술개발 외부 협력파트너 만족도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총괄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 marL="386080" marR="0" indent="-193040" algn="l" fontAlgn="base" latinLnBrk="0">
              <a:spcBef>
                <a:spcPts val="0"/>
              </a:spcBef>
              <a:spcAft>
                <a:spcPts val="300"/>
              </a:spcAft>
            </a:pP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https://kosis.kr/statHtml/statHtml.do?orgId=142&amp;tblId=DT_34006H_015&amp;conn_path=I2</a:t>
            </a:r>
            <a:endParaRPr lang="ko-KR" altLang="en-US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1FA5494-3BCC-4D3E-BFDF-BE86DC0400A8}"/>
              </a:ext>
            </a:extLst>
          </p:cNvPr>
          <p:cNvSpPr txBox="1"/>
          <p:nvPr/>
        </p:nvSpPr>
        <p:spPr>
          <a:xfrm>
            <a:off x="3213124" y="1425782"/>
            <a:ext cx="7699697" cy="10300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 fontAlgn="base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400" spc="-7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전 체 </a:t>
            </a:r>
            <a:r>
              <a:rPr kumimoji="0" lang="ko-KR" altLang="en-US" sz="1400" b="0" i="0" u="none" strike="noStrike" cap="none" spc="-70" normalizeH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｜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중견기업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(90.6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점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&gt;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중소기업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(85.2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점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&gt;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국공립 연구기관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(83.7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점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&gt;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대학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(82.5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점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순으로 선호</a:t>
            </a:r>
          </a:p>
          <a:p>
            <a:pPr marR="0" lvl="0" algn="just" fontAlgn="base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400" spc="-7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중기업｜</a:t>
            </a:r>
            <a:r>
              <a:rPr lang="ko-KR" altLang="en-US" sz="14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중견기업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(92.4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점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&gt;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중소기업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(92.3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점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&gt;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국공립 연구기관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(85.3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점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&gt;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민간 연구기관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(82.8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점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순으로 선호   </a:t>
            </a:r>
            <a:endParaRPr lang="en-US" altLang="ko-KR" sz="14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marR="0" lvl="0" algn="just" fontAlgn="base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400" spc="-7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소기업｜</a:t>
            </a:r>
            <a:r>
              <a:rPr lang="ko-KR" altLang="en-US" sz="14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중견기업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(89.9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점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&gt;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중소기업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(83.7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점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&gt;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국공립 연구기관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(82.4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점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&gt;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대학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(82.3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점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순으로 선호</a:t>
            </a:r>
          </a:p>
        </p:txBody>
      </p:sp>
      <p:graphicFrame>
        <p:nvGraphicFramePr>
          <p:cNvPr id="26" name="Chart 7">
            <a:extLst>
              <a:ext uri="{FF2B5EF4-FFF2-40B4-BE49-F238E27FC236}">
                <a16:creationId xmlns:a16="http://schemas.microsoft.com/office/drawing/2014/main" id="{ABB2E2B3-F982-42B6-8272-B7685E76105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56371832"/>
              </p:ext>
            </p:extLst>
          </p:nvPr>
        </p:nvGraphicFramePr>
        <p:xfrm>
          <a:off x="2971800" y="2417885"/>
          <a:ext cx="8406596" cy="42968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5F43A28E-90FB-4E09-AF6A-E57377B40D6A}"/>
              </a:ext>
            </a:extLst>
          </p:cNvPr>
          <p:cNvSpPr txBox="1"/>
          <p:nvPr/>
        </p:nvSpPr>
        <p:spPr>
          <a:xfrm>
            <a:off x="2385736" y="430573"/>
            <a:ext cx="6217493" cy="439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III. </a:t>
            </a:r>
            <a:r>
              <a:rPr lang="ko-KR" altLang="en-US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산학연협력 현황과 요구</a:t>
            </a:r>
            <a:endParaRPr lang="en-US" altLang="ko-KR" sz="2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aphicFrame>
        <p:nvGraphicFramePr>
          <p:cNvPr id="20" name="표 19">
            <a:extLst>
              <a:ext uri="{FF2B5EF4-FFF2-40B4-BE49-F238E27FC236}">
                <a16:creationId xmlns:a16="http://schemas.microsoft.com/office/drawing/2014/main" id="{4AF76BAB-416C-4984-8BFA-CBA9A899C3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9437247"/>
              </p:ext>
            </p:extLst>
          </p:nvPr>
        </p:nvGraphicFramePr>
        <p:xfrm>
          <a:off x="-14103" y="1654017"/>
          <a:ext cx="2123954" cy="25027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3954">
                  <a:extLst>
                    <a:ext uri="{9D8B030D-6E8A-4147-A177-3AD203B41FA5}">
                      <a16:colId xmlns:a16="http://schemas.microsoft.com/office/drawing/2014/main" val="2378240077"/>
                    </a:ext>
                  </a:extLst>
                </a:gridCol>
              </a:tblGrid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I.</a:t>
                      </a:r>
                      <a:r>
                        <a:rPr lang="en-US" altLang="ko-KR" sz="1200" kern="0" spc="0" baseline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 </a:t>
                      </a:r>
                      <a:r>
                        <a:rPr lang="ko-KR" altLang="en-US" sz="1200" kern="0" spc="0" baseline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이제는 지방대학 시대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4321403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지역 현황과 기여도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772467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rgbClr val="0065B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III. </a:t>
                      </a:r>
                      <a:r>
                        <a:rPr lang="ko-KR" altLang="en-US" sz="1200" kern="0" spc="0" dirty="0">
                          <a:solidFill>
                            <a:srgbClr val="0065B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산학연협력 현황과 요구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6219594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IV.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지산학연 협력 방안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7160813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V. 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나가면서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57792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01473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EBAD52B1-5430-190E-B930-7A27AC543AF9}"/>
              </a:ext>
            </a:extLst>
          </p:cNvPr>
          <p:cNvSpPr/>
          <p:nvPr/>
        </p:nvSpPr>
        <p:spPr>
          <a:xfrm>
            <a:off x="2123955" y="0"/>
            <a:ext cx="3791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6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D17D28E-4F65-0026-3D1F-1808DC77FD16}"/>
              </a:ext>
            </a:extLst>
          </p:cNvPr>
          <p:cNvSpPr/>
          <p:nvPr/>
        </p:nvSpPr>
        <p:spPr>
          <a:xfrm>
            <a:off x="22109" y="0"/>
            <a:ext cx="2123954" cy="6858000"/>
          </a:xfrm>
          <a:prstGeom prst="rect">
            <a:avLst/>
          </a:prstGeom>
          <a:gradFill flip="none" rotWithShape="1">
            <a:gsLst>
              <a:gs pos="0">
                <a:srgbClr val="177FAD"/>
              </a:gs>
              <a:gs pos="100000">
                <a:srgbClr val="54BBE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0BA13D6-8094-1AE0-A82E-05E9E28D5C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5120" y="406243"/>
            <a:ext cx="1227379" cy="152951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3ED851F4-0462-4D63-8077-B377C442AC82}"/>
              </a:ext>
            </a:extLst>
          </p:cNvPr>
          <p:cNvGrpSpPr/>
          <p:nvPr/>
        </p:nvGrpSpPr>
        <p:grpSpPr>
          <a:xfrm>
            <a:off x="2736136" y="1005022"/>
            <a:ext cx="3186590" cy="338554"/>
            <a:chOff x="2723427" y="1750135"/>
            <a:chExt cx="3186590" cy="338554"/>
          </a:xfrm>
        </p:grpSpPr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EDFC947D-4E21-4DB0-81D8-EC0B411E199A}"/>
                </a:ext>
              </a:extLst>
            </p:cNvPr>
            <p:cNvGrpSpPr/>
            <p:nvPr/>
          </p:nvGrpSpPr>
          <p:grpSpPr>
            <a:xfrm>
              <a:off x="2723427" y="1816502"/>
              <a:ext cx="101293" cy="172318"/>
              <a:chOff x="2685327" y="1759352"/>
              <a:chExt cx="172422" cy="293322"/>
            </a:xfrm>
          </p:grpSpPr>
          <p:sp>
            <p:nvSpPr>
              <p:cNvPr id="37" name="타원 36">
                <a:extLst>
                  <a:ext uri="{FF2B5EF4-FFF2-40B4-BE49-F238E27FC236}">
                    <a16:creationId xmlns:a16="http://schemas.microsoft.com/office/drawing/2014/main" id="{F5EB4BA2-3A6A-472D-9C07-E223FF12A5AB}"/>
                  </a:ext>
                </a:extLst>
              </p:cNvPr>
              <p:cNvSpPr/>
              <p:nvPr/>
            </p:nvSpPr>
            <p:spPr>
              <a:xfrm>
                <a:off x="2685327" y="1759352"/>
                <a:ext cx="172422" cy="172422"/>
              </a:xfrm>
              <a:prstGeom prst="ellipse">
                <a:avLst/>
              </a:prstGeom>
              <a:solidFill>
                <a:srgbClr val="0065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8" name="타원 37">
                <a:extLst>
                  <a:ext uri="{FF2B5EF4-FFF2-40B4-BE49-F238E27FC236}">
                    <a16:creationId xmlns:a16="http://schemas.microsoft.com/office/drawing/2014/main" id="{EDD2045A-716A-4B55-9C4B-1F15DE9DB8A7}"/>
                  </a:ext>
                </a:extLst>
              </p:cNvPr>
              <p:cNvSpPr/>
              <p:nvPr/>
            </p:nvSpPr>
            <p:spPr>
              <a:xfrm>
                <a:off x="2685327" y="1880252"/>
                <a:ext cx="172422" cy="172422"/>
              </a:xfrm>
              <a:prstGeom prst="ellipse">
                <a:avLst/>
              </a:prstGeom>
              <a:solidFill>
                <a:srgbClr val="54BB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9F71230B-FF80-485F-96FF-68398E7D0FED}"/>
                </a:ext>
              </a:extLst>
            </p:cNvPr>
            <p:cNvSpPr txBox="1"/>
            <p:nvPr/>
          </p:nvSpPr>
          <p:spPr>
            <a:xfrm>
              <a:off x="2854372" y="1750135"/>
              <a:ext cx="3055645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중소기업의 기술개발 지원 선호형태</a:t>
              </a:r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2C51E9DC-D34B-4B91-BA34-DC1057A827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22" name="차트 21">
            <a:extLst>
              <a:ext uri="{FF2B5EF4-FFF2-40B4-BE49-F238E27FC236}">
                <a16:creationId xmlns:a16="http://schemas.microsoft.com/office/drawing/2014/main" id="{A9A7B4B4-639D-496C-A4DB-45DB0EE832B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48457915"/>
              </p:ext>
            </p:extLst>
          </p:nvPr>
        </p:nvGraphicFramePr>
        <p:xfrm>
          <a:off x="3018814" y="2321520"/>
          <a:ext cx="8324214" cy="4389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5FF9BA16-CD87-4ACC-871E-E879C2747378}"/>
              </a:ext>
            </a:extLst>
          </p:cNvPr>
          <p:cNvSpPr txBox="1"/>
          <p:nvPr/>
        </p:nvSpPr>
        <p:spPr>
          <a:xfrm>
            <a:off x="5481129" y="2825590"/>
            <a:ext cx="43729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fontAlgn="base" latinLnBrk="0"/>
            <a:r>
              <a:rPr lang="en-US" altLang="ko-KR" sz="1000" b="1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2021</a:t>
            </a:r>
            <a:endParaRPr lang="ko-KR" altLang="en-US" sz="1000" b="1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D6E7B41-02B7-42EA-A116-06C40AB213D7}"/>
              </a:ext>
            </a:extLst>
          </p:cNvPr>
          <p:cNvSpPr txBox="1"/>
          <p:nvPr/>
        </p:nvSpPr>
        <p:spPr>
          <a:xfrm>
            <a:off x="9300257" y="2838406"/>
            <a:ext cx="43088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fontAlgn="base" latinLnBrk="0"/>
            <a:r>
              <a:rPr lang="en-US" altLang="ko-KR" sz="1000" b="1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2022</a:t>
            </a:r>
            <a:endParaRPr lang="ko-KR" altLang="en-US" sz="1000" b="1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E68DFF3-D68D-446F-8BE3-5E766116DB73}"/>
              </a:ext>
            </a:extLst>
          </p:cNvPr>
          <p:cNvSpPr txBox="1"/>
          <p:nvPr/>
        </p:nvSpPr>
        <p:spPr>
          <a:xfrm>
            <a:off x="7643816" y="1415305"/>
            <a:ext cx="4174655" cy="918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10210" indent="-410210" algn="just" fontAlgn="base">
              <a:spcBef>
                <a:spcPts val="700"/>
              </a:spcBef>
              <a:tabLst>
                <a:tab pos="1398270" algn="l"/>
              </a:tabLst>
            </a:pPr>
            <a:r>
              <a:rPr lang="en-US" altLang="ko-KR" sz="1400" spc="-7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2022</a:t>
            </a:r>
            <a:r>
              <a:rPr lang="ko-KR" altLang="en-US" sz="1400" spc="-7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｜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순위 중소기업 단독개발 지원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(48.2%) </a:t>
            </a:r>
          </a:p>
          <a:p>
            <a:pPr marL="410210" indent="-410210" algn="just" fontAlgn="base">
              <a:spcBef>
                <a:spcPts val="700"/>
              </a:spcBef>
              <a:tabLst>
                <a:tab pos="1398270" algn="l"/>
              </a:tabLst>
            </a:pP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            2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순위 중소기업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연구기관 공동개발 지원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(31.7%) </a:t>
            </a:r>
          </a:p>
          <a:p>
            <a:pPr marL="410210" indent="-410210" algn="just" fontAlgn="base">
              <a:spcBef>
                <a:spcPts val="700"/>
              </a:spcBef>
              <a:tabLst>
                <a:tab pos="1398270" algn="l"/>
              </a:tabLst>
            </a:pP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            3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순위 중소기업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대학 공동개발 지원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(11.8%)</a:t>
            </a:r>
            <a:endParaRPr lang="ko-KR" altLang="en-US" sz="14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805ADFF-7308-40E5-9683-7F1C78448790}"/>
              </a:ext>
            </a:extLst>
          </p:cNvPr>
          <p:cNvSpPr txBox="1"/>
          <p:nvPr/>
        </p:nvSpPr>
        <p:spPr>
          <a:xfrm>
            <a:off x="2123955" y="6457563"/>
            <a:ext cx="450206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출처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0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중소벤처기업부,「중소기업기술통계조사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」, 2022, 2024.06.28, 기술개발 지원 선호형태</a:t>
            </a:r>
            <a:endParaRPr lang="en-US" altLang="ko-KR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https://kosis.kr/statHtml/statHtml.do?orgId=142&amp;tblId=DT_34006H_069&amp;conn_path=I2</a:t>
            </a:r>
            <a:endParaRPr lang="ko-KR" altLang="en-US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7487DA9-906A-4190-AF32-740CE49CFFB1}"/>
              </a:ext>
            </a:extLst>
          </p:cNvPr>
          <p:cNvSpPr txBox="1"/>
          <p:nvPr/>
        </p:nvSpPr>
        <p:spPr>
          <a:xfrm>
            <a:off x="2961869" y="1428936"/>
            <a:ext cx="3992436" cy="13416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36575" indent="-536575" algn="just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</a:pPr>
            <a:r>
              <a:rPr kumimoji="0" lang="en-US" altLang="ko-KR" sz="1400" b="0" i="0" u="none" strike="noStrike" cap="none" spc="-70" normalizeH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2021</a:t>
            </a:r>
            <a:r>
              <a:rPr kumimoji="0" lang="ko-KR" altLang="en-US" sz="1400" b="0" i="0" u="none" strike="noStrike" cap="none" spc="-70" normalizeH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｜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순위 중소기업 단독개발 지원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(56.1%) </a:t>
            </a:r>
          </a:p>
          <a:p>
            <a:pPr marL="536575" indent="-536575" algn="just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           2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순위 중소기업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연구기관 공동개발 지원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(29.7%)</a:t>
            </a:r>
          </a:p>
          <a:p>
            <a:pPr marL="536575" indent="-536575" algn="just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           3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순위 중소기업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대학 공동개발 지원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(8.7%)</a:t>
            </a:r>
            <a:endParaRPr lang="ko-KR" altLang="en-US" sz="14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marL="982663" marR="0" lvl="0" indent="-982663" algn="just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lang="en-US" altLang="ko-KR" sz="14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graphicFrame>
        <p:nvGraphicFramePr>
          <p:cNvPr id="31" name="표 30">
            <a:extLst>
              <a:ext uri="{FF2B5EF4-FFF2-40B4-BE49-F238E27FC236}">
                <a16:creationId xmlns:a16="http://schemas.microsoft.com/office/drawing/2014/main" id="{DC13BE8F-ADEC-41A9-B8B0-4AE698D385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975241"/>
              </p:ext>
            </p:extLst>
          </p:nvPr>
        </p:nvGraphicFramePr>
        <p:xfrm>
          <a:off x="-14103" y="1654017"/>
          <a:ext cx="2123954" cy="25027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3954">
                  <a:extLst>
                    <a:ext uri="{9D8B030D-6E8A-4147-A177-3AD203B41FA5}">
                      <a16:colId xmlns:a16="http://schemas.microsoft.com/office/drawing/2014/main" val="2378240077"/>
                    </a:ext>
                  </a:extLst>
                </a:gridCol>
              </a:tblGrid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I.</a:t>
                      </a:r>
                      <a:r>
                        <a:rPr lang="en-US" altLang="ko-KR" sz="1200" kern="0" spc="0" baseline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 </a:t>
                      </a:r>
                      <a:r>
                        <a:rPr lang="ko-KR" altLang="en-US" sz="1200" kern="0" spc="0" baseline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이제는 지방대학 시대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4321403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지역 현황과 기여도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772467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rgbClr val="0065B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III. </a:t>
                      </a:r>
                      <a:r>
                        <a:rPr lang="ko-KR" altLang="en-US" sz="1200" kern="0" spc="0" dirty="0">
                          <a:solidFill>
                            <a:srgbClr val="0065B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산학연협력 현황과 요구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6219594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IV.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지산학연 협력 방안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7160813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V. 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나가면서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5779254"/>
                  </a:ext>
                </a:extLst>
              </a:tr>
            </a:tbl>
          </a:graphicData>
        </a:graphic>
      </p:graphicFrame>
      <p:sp>
        <p:nvSpPr>
          <p:cNvPr id="32" name="TextBox 31">
            <a:extLst>
              <a:ext uri="{FF2B5EF4-FFF2-40B4-BE49-F238E27FC236}">
                <a16:creationId xmlns:a16="http://schemas.microsoft.com/office/drawing/2014/main" id="{929788B6-760F-4B58-B5E8-267941735BE0}"/>
              </a:ext>
            </a:extLst>
          </p:cNvPr>
          <p:cNvSpPr txBox="1"/>
          <p:nvPr/>
        </p:nvSpPr>
        <p:spPr>
          <a:xfrm>
            <a:off x="2385736" y="430573"/>
            <a:ext cx="6217493" cy="439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III. </a:t>
            </a:r>
            <a:r>
              <a:rPr lang="ko-KR" altLang="en-US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산학연협력 현황과 요구</a:t>
            </a:r>
            <a:endParaRPr lang="en-US" altLang="ko-KR" sz="2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822905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EBAD52B1-5430-190E-B930-7A27AC543AF9}"/>
              </a:ext>
            </a:extLst>
          </p:cNvPr>
          <p:cNvSpPr/>
          <p:nvPr/>
        </p:nvSpPr>
        <p:spPr>
          <a:xfrm>
            <a:off x="2123955" y="0"/>
            <a:ext cx="3791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6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D17D28E-4F65-0026-3D1F-1808DC77FD16}"/>
              </a:ext>
            </a:extLst>
          </p:cNvPr>
          <p:cNvSpPr/>
          <p:nvPr/>
        </p:nvSpPr>
        <p:spPr>
          <a:xfrm>
            <a:off x="13056" y="0"/>
            <a:ext cx="2123954" cy="6858000"/>
          </a:xfrm>
          <a:prstGeom prst="rect">
            <a:avLst/>
          </a:prstGeom>
          <a:gradFill flip="none" rotWithShape="1">
            <a:gsLst>
              <a:gs pos="0">
                <a:srgbClr val="177FAD"/>
              </a:gs>
              <a:gs pos="100000">
                <a:srgbClr val="54BBE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0BA13D6-8094-1AE0-A82E-05E9E28D5C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5120" y="406243"/>
            <a:ext cx="1227379" cy="152951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3ED851F4-0462-4D63-8077-B377C442AC82}"/>
              </a:ext>
            </a:extLst>
          </p:cNvPr>
          <p:cNvGrpSpPr/>
          <p:nvPr/>
        </p:nvGrpSpPr>
        <p:grpSpPr>
          <a:xfrm>
            <a:off x="2696740" y="1042173"/>
            <a:ext cx="2409133" cy="338554"/>
            <a:chOff x="2723427" y="1750135"/>
            <a:chExt cx="2409133" cy="338554"/>
          </a:xfrm>
        </p:grpSpPr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EDFC947D-4E21-4DB0-81D8-EC0B411E199A}"/>
                </a:ext>
              </a:extLst>
            </p:cNvPr>
            <p:cNvGrpSpPr/>
            <p:nvPr/>
          </p:nvGrpSpPr>
          <p:grpSpPr>
            <a:xfrm>
              <a:off x="2723427" y="1816502"/>
              <a:ext cx="101293" cy="172318"/>
              <a:chOff x="2685327" y="1759352"/>
              <a:chExt cx="172422" cy="293322"/>
            </a:xfrm>
          </p:grpSpPr>
          <p:sp>
            <p:nvSpPr>
              <p:cNvPr id="37" name="타원 36">
                <a:extLst>
                  <a:ext uri="{FF2B5EF4-FFF2-40B4-BE49-F238E27FC236}">
                    <a16:creationId xmlns:a16="http://schemas.microsoft.com/office/drawing/2014/main" id="{F5EB4BA2-3A6A-472D-9C07-E223FF12A5AB}"/>
                  </a:ext>
                </a:extLst>
              </p:cNvPr>
              <p:cNvSpPr/>
              <p:nvPr/>
            </p:nvSpPr>
            <p:spPr>
              <a:xfrm>
                <a:off x="2685327" y="1759352"/>
                <a:ext cx="172422" cy="172422"/>
              </a:xfrm>
              <a:prstGeom prst="ellipse">
                <a:avLst/>
              </a:prstGeom>
              <a:solidFill>
                <a:srgbClr val="0065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8" name="타원 37">
                <a:extLst>
                  <a:ext uri="{FF2B5EF4-FFF2-40B4-BE49-F238E27FC236}">
                    <a16:creationId xmlns:a16="http://schemas.microsoft.com/office/drawing/2014/main" id="{EDD2045A-716A-4B55-9C4B-1F15DE9DB8A7}"/>
                  </a:ext>
                </a:extLst>
              </p:cNvPr>
              <p:cNvSpPr/>
              <p:nvPr/>
            </p:nvSpPr>
            <p:spPr>
              <a:xfrm>
                <a:off x="2685327" y="1880252"/>
                <a:ext cx="172422" cy="172422"/>
              </a:xfrm>
              <a:prstGeom prst="ellipse">
                <a:avLst/>
              </a:prstGeom>
              <a:solidFill>
                <a:srgbClr val="54BB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9F71230B-FF80-485F-96FF-68398E7D0FED}"/>
                </a:ext>
              </a:extLst>
            </p:cNvPr>
            <p:cNvSpPr txBox="1"/>
            <p:nvPr/>
          </p:nvSpPr>
          <p:spPr>
            <a:xfrm>
              <a:off x="2854372" y="1750135"/>
              <a:ext cx="227818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중소기업 업종별 선호형태</a:t>
              </a:r>
            </a:p>
          </p:txBody>
        </p:sp>
      </p:grpSp>
      <p:graphicFrame>
        <p:nvGraphicFramePr>
          <p:cNvPr id="19" name="차트 18">
            <a:extLst>
              <a:ext uri="{FF2B5EF4-FFF2-40B4-BE49-F238E27FC236}">
                <a16:creationId xmlns:a16="http://schemas.microsoft.com/office/drawing/2014/main" id="{E575FF87-FD4D-4694-819B-E7798B96E34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94710629"/>
              </p:ext>
            </p:extLst>
          </p:nvPr>
        </p:nvGraphicFramePr>
        <p:xfrm>
          <a:off x="2827685" y="2358313"/>
          <a:ext cx="8162410" cy="4416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" name="TextBox 19">
            <a:extLst>
              <a:ext uri="{FF2B5EF4-FFF2-40B4-BE49-F238E27FC236}">
                <a16:creationId xmlns:a16="http://schemas.microsoft.com/office/drawing/2014/main" id="{7D16F18E-F329-417D-948C-849FE4608B82}"/>
              </a:ext>
            </a:extLst>
          </p:cNvPr>
          <p:cNvSpPr txBox="1"/>
          <p:nvPr/>
        </p:nvSpPr>
        <p:spPr>
          <a:xfrm>
            <a:off x="5332078" y="2879068"/>
            <a:ext cx="43729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fontAlgn="base" latinLnBrk="0"/>
            <a:r>
              <a:rPr lang="en-US" altLang="ko-KR" sz="1000" b="1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2021</a:t>
            </a:r>
            <a:endParaRPr lang="ko-KR" altLang="en-US" sz="1000" b="1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2608B16-9DCB-4155-ACA0-B225DA20DE2C}"/>
              </a:ext>
            </a:extLst>
          </p:cNvPr>
          <p:cNvSpPr txBox="1"/>
          <p:nvPr/>
        </p:nvSpPr>
        <p:spPr>
          <a:xfrm>
            <a:off x="8843057" y="2844558"/>
            <a:ext cx="43088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fontAlgn="base" latinLnBrk="0"/>
            <a:r>
              <a:rPr lang="en-US" altLang="ko-KR" sz="1000" b="1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2022</a:t>
            </a:r>
            <a:endParaRPr lang="ko-KR" altLang="en-US" sz="1000" b="1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2807220-2C51-4918-870B-9AF875036067}"/>
              </a:ext>
            </a:extLst>
          </p:cNvPr>
          <p:cNvSpPr txBox="1"/>
          <p:nvPr/>
        </p:nvSpPr>
        <p:spPr>
          <a:xfrm>
            <a:off x="2944814" y="1464496"/>
            <a:ext cx="8767685" cy="10300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just" fontAlgn="base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400" spc="-7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제조업｜</a:t>
            </a:r>
            <a:r>
              <a:rPr lang="ko-KR" altLang="en-US" sz="14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단독개발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(43.8%)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&gt;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연구기관 공동개발 지원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(33.7%)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&gt;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대학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(13.1%)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순으로 선호</a:t>
            </a:r>
            <a:endParaRPr lang="en-US" altLang="ko-KR" sz="14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marL="0" marR="0" indent="0" algn="just" fontAlgn="base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400" spc="-7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정보통신업｜</a:t>
            </a:r>
            <a:r>
              <a:rPr lang="ko-KR" altLang="en-US" sz="14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단독개발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지원선호도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(66.5%)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타 유형에 비해 매우 높고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연구기관 공동개발 지원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(24.2%)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선호</a:t>
            </a:r>
            <a:endParaRPr lang="en-US" altLang="ko-KR" sz="14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marL="0" marR="0" indent="0" algn="just" fontAlgn="base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400" spc="-70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전문과학기술서비스업｜</a:t>
            </a:r>
            <a:r>
              <a:rPr lang="ko-KR" altLang="en-US" sz="14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타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산업에 비해 대학 공동개발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(24.3%)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선호 높음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2770F33-493A-4D17-814D-65CDA055B2E3}"/>
              </a:ext>
            </a:extLst>
          </p:cNvPr>
          <p:cNvSpPr txBox="1"/>
          <p:nvPr/>
        </p:nvSpPr>
        <p:spPr>
          <a:xfrm>
            <a:off x="9376667" y="6150114"/>
            <a:ext cx="283253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출처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0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중소벤처기업부,「중소기업기술통계조사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」, 2022, 2024.06.28, 기술개발 지원 선호형태</a:t>
            </a:r>
            <a:endParaRPr lang="en-US" altLang="ko-KR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https://kosis.kr/statHtml/statHtml.do?orgId=142&amp;tblId=DT_34006H_069&amp;conn_path=I2</a:t>
            </a:r>
            <a:endParaRPr lang="ko-KR" altLang="en-US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graphicFrame>
        <p:nvGraphicFramePr>
          <p:cNvPr id="27" name="표 26">
            <a:extLst>
              <a:ext uri="{FF2B5EF4-FFF2-40B4-BE49-F238E27FC236}">
                <a16:creationId xmlns:a16="http://schemas.microsoft.com/office/drawing/2014/main" id="{35F3CAE8-482D-4BE6-B7C9-A1E9CEF0A5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4112138"/>
              </p:ext>
            </p:extLst>
          </p:nvPr>
        </p:nvGraphicFramePr>
        <p:xfrm>
          <a:off x="4003" y="1654017"/>
          <a:ext cx="2123954" cy="25027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3954">
                  <a:extLst>
                    <a:ext uri="{9D8B030D-6E8A-4147-A177-3AD203B41FA5}">
                      <a16:colId xmlns:a16="http://schemas.microsoft.com/office/drawing/2014/main" val="2378240077"/>
                    </a:ext>
                  </a:extLst>
                </a:gridCol>
              </a:tblGrid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I.</a:t>
                      </a:r>
                      <a:r>
                        <a:rPr lang="en-US" altLang="ko-KR" sz="1200" kern="0" spc="0" baseline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 </a:t>
                      </a:r>
                      <a:r>
                        <a:rPr lang="ko-KR" altLang="en-US" sz="1200" kern="0" spc="0" baseline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이제는 지방대학 시대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4321403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지역 현황과 기여도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772467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rgbClr val="0065B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III. </a:t>
                      </a:r>
                      <a:r>
                        <a:rPr lang="ko-KR" altLang="en-US" sz="1200" kern="0" spc="0" dirty="0">
                          <a:solidFill>
                            <a:srgbClr val="0065B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산학연협력 현황과 요구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6219594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IV.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지산학연 협력 방안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7160813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V. 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나가면서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5779254"/>
                  </a:ext>
                </a:extLst>
              </a:tr>
            </a:tbl>
          </a:graphicData>
        </a:graphic>
      </p:graphicFrame>
      <p:sp>
        <p:nvSpPr>
          <p:cNvPr id="29" name="TextBox 28">
            <a:extLst>
              <a:ext uri="{FF2B5EF4-FFF2-40B4-BE49-F238E27FC236}">
                <a16:creationId xmlns:a16="http://schemas.microsoft.com/office/drawing/2014/main" id="{DB5E80C2-40C9-45A2-8E7E-9A5B766F39E4}"/>
              </a:ext>
            </a:extLst>
          </p:cNvPr>
          <p:cNvSpPr txBox="1"/>
          <p:nvPr/>
        </p:nvSpPr>
        <p:spPr>
          <a:xfrm>
            <a:off x="2385736" y="430573"/>
            <a:ext cx="6217493" cy="439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III. </a:t>
            </a:r>
            <a:r>
              <a:rPr lang="ko-KR" altLang="en-US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산학연협력 현황과 요구</a:t>
            </a:r>
            <a:endParaRPr lang="en-US" altLang="ko-KR" sz="2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584627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EBAD52B1-5430-190E-B930-7A27AC543AF9}"/>
              </a:ext>
            </a:extLst>
          </p:cNvPr>
          <p:cNvSpPr/>
          <p:nvPr/>
        </p:nvSpPr>
        <p:spPr>
          <a:xfrm>
            <a:off x="2123955" y="0"/>
            <a:ext cx="3791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6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D17D28E-4F65-0026-3D1F-1808DC77FD16}"/>
              </a:ext>
            </a:extLst>
          </p:cNvPr>
          <p:cNvSpPr/>
          <p:nvPr/>
        </p:nvSpPr>
        <p:spPr>
          <a:xfrm>
            <a:off x="22109" y="0"/>
            <a:ext cx="2123954" cy="6858000"/>
          </a:xfrm>
          <a:prstGeom prst="rect">
            <a:avLst/>
          </a:prstGeom>
          <a:gradFill flip="none" rotWithShape="1">
            <a:gsLst>
              <a:gs pos="0">
                <a:srgbClr val="177FAD"/>
              </a:gs>
              <a:gs pos="100000">
                <a:srgbClr val="54BBE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0BA13D6-8094-1AE0-A82E-05E9E28D5C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5120" y="406243"/>
            <a:ext cx="1227379" cy="152951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3ED851F4-0462-4D63-8077-B377C442AC82}"/>
              </a:ext>
            </a:extLst>
          </p:cNvPr>
          <p:cNvGrpSpPr/>
          <p:nvPr/>
        </p:nvGrpSpPr>
        <p:grpSpPr>
          <a:xfrm>
            <a:off x="2775786" y="1013970"/>
            <a:ext cx="4023357" cy="338554"/>
            <a:chOff x="2723427" y="1750135"/>
            <a:chExt cx="4023357" cy="338554"/>
          </a:xfrm>
        </p:grpSpPr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EDFC947D-4E21-4DB0-81D8-EC0B411E199A}"/>
                </a:ext>
              </a:extLst>
            </p:cNvPr>
            <p:cNvGrpSpPr/>
            <p:nvPr/>
          </p:nvGrpSpPr>
          <p:grpSpPr>
            <a:xfrm>
              <a:off x="2723427" y="1816502"/>
              <a:ext cx="101293" cy="172318"/>
              <a:chOff x="2685327" y="1759352"/>
              <a:chExt cx="172422" cy="293322"/>
            </a:xfrm>
          </p:grpSpPr>
          <p:sp>
            <p:nvSpPr>
              <p:cNvPr id="37" name="타원 36">
                <a:extLst>
                  <a:ext uri="{FF2B5EF4-FFF2-40B4-BE49-F238E27FC236}">
                    <a16:creationId xmlns:a16="http://schemas.microsoft.com/office/drawing/2014/main" id="{F5EB4BA2-3A6A-472D-9C07-E223FF12A5AB}"/>
                  </a:ext>
                </a:extLst>
              </p:cNvPr>
              <p:cNvSpPr/>
              <p:nvPr/>
            </p:nvSpPr>
            <p:spPr>
              <a:xfrm>
                <a:off x="2685327" y="1759352"/>
                <a:ext cx="172422" cy="172422"/>
              </a:xfrm>
              <a:prstGeom prst="ellipse">
                <a:avLst/>
              </a:prstGeom>
              <a:solidFill>
                <a:srgbClr val="0065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8" name="타원 37">
                <a:extLst>
                  <a:ext uri="{FF2B5EF4-FFF2-40B4-BE49-F238E27FC236}">
                    <a16:creationId xmlns:a16="http://schemas.microsoft.com/office/drawing/2014/main" id="{EDD2045A-716A-4B55-9C4B-1F15DE9DB8A7}"/>
                  </a:ext>
                </a:extLst>
              </p:cNvPr>
              <p:cNvSpPr/>
              <p:nvPr/>
            </p:nvSpPr>
            <p:spPr>
              <a:xfrm>
                <a:off x="2685327" y="1880252"/>
                <a:ext cx="172422" cy="172422"/>
              </a:xfrm>
              <a:prstGeom prst="ellipse">
                <a:avLst/>
              </a:prstGeom>
              <a:solidFill>
                <a:srgbClr val="54BB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9F71230B-FF80-485F-96FF-68398E7D0FED}"/>
                </a:ext>
              </a:extLst>
            </p:cNvPr>
            <p:cNvSpPr txBox="1"/>
            <p:nvPr/>
          </p:nvSpPr>
          <p:spPr>
            <a:xfrm>
              <a:off x="2854372" y="1750135"/>
              <a:ext cx="389241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중소기업의 외부 공동 위탁 기술개발 애로사항</a:t>
              </a:r>
            </a:p>
          </p:txBody>
        </p:sp>
      </p:grpSp>
      <p:sp>
        <p:nvSpPr>
          <p:cNvPr id="6" name="Rectangle 1">
            <a:extLst>
              <a:ext uri="{FF2B5EF4-FFF2-40B4-BE49-F238E27FC236}">
                <a16:creationId xmlns:a16="http://schemas.microsoft.com/office/drawing/2014/main" id="{E89E72DF-BB4B-4CB9-B319-BD52929D8E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8249" y="1817688"/>
            <a:ext cx="24621769" cy="461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8" name="Chart 7">
            <a:extLst>
              <a:ext uri="{FF2B5EF4-FFF2-40B4-BE49-F238E27FC236}">
                <a16:creationId xmlns:a16="http://schemas.microsoft.com/office/drawing/2014/main" id="{FE9D5A1E-CEA5-4D29-B2E6-1B53857143E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87341217"/>
              </p:ext>
            </p:extLst>
          </p:nvPr>
        </p:nvGraphicFramePr>
        <p:xfrm>
          <a:off x="3005750" y="2144771"/>
          <a:ext cx="8430624" cy="40939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1" name="TextBox 20">
            <a:extLst>
              <a:ext uri="{FF2B5EF4-FFF2-40B4-BE49-F238E27FC236}">
                <a16:creationId xmlns:a16="http://schemas.microsoft.com/office/drawing/2014/main" id="{9DBA2C57-61C5-4F5F-941E-52ECE8B2731A}"/>
              </a:ext>
            </a:extLst>
          </p:cNvPr>
          <p:cNvSpPr txBox="1"/>
          <p:nvPr/>
        </p:nvSpPr>
        <p:spPr>
          <a:xfrm>
            <a:off x="2657060" y="1421961"/>
            <a:ext cx="7828060" cy="918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10210" indent="-410210" algn="just" fontAlgn="base">
              <a:spcBef>
                <a:spcPts val="700"/>
              </a:spcBef>
              <a:tabLst>
                <a:tab pos="1398270" algn="l"/>
              </a:tabLst>
            </a:pPr>
            <a:r>
              <a:rPr lang="en-US" altLang="ko-KR" sz="1400" spc="-7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2022</a:t>
            </a:r>
            <a:r>
              <a:rPr lang="ko-KR" altLang="en-US" sz="1400" spc="-7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｜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순위 자체개발 대비 높은 개발비용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(28.7%) </a:t>
            </a:r>
          </a:p>
          <a:p>
            <a:pPr marL="410210" indent="-410210" algn="just" fontAlgn="base">
              <a:spcBef>
                <a:spcPts val="700"/>
              </a:spcBef>
              <a:tabLst>
                <a:tab pos="1398270" algn="l"/>
              </a:tabLst>
            </a:pP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            2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순위 적합한 기술협력 파트너 부족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(19.0%)</a:t>
            </a:r>
          </a:p>
          <a:p>
            <a:pPr marL="410210" indent="-410210" algn="just" fontAlgn="base">
              <a:spcBef>
                <a:spcPts val="700"/>
              </a:spcBef>
              <a:tabLst>
                <a:tab pos="1398270" algn="l"/>
              </a:tabLst>
            </a:pP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            3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순위 기술협력 파트너와 의사소통 어려움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(16.2%)</a:t>
            </a:r>
            <a:endParaRPr lang="ko-KR" altLang="en-US" sz="14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D78F09B-0B5A-4214-9E95-8248F2A6BB91}"/>
              </a:ext>
            </a:extLst>
          </p:cNvPr>
          <p:cNvSpPr txBox="1"/>
          <p:nvPr/>
        </p:nvSpPr>
        <p:spPr>
          <a:xfrm>
            <a:off x="2168172" y="6327012"/>
            <a:ext cx="561772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출처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0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중소벤처기업부,「중소기업기술통계조사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」, 2022, 2024.06.28, 외부 공동 · 위탁 기술개발 애로사항(복수응답)</a:t>
            </a:r>
            <a:endParaRPr lang="en-US" altLang="ko-KR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https://kosis.kr/statHtml/statHtml.do?orgId=142&amp;tblId=DT_34006H_058&amp;conn_path=I2</a:t>
            </a:r>
            <a:endParaRPr lang="ko-KR" altLang="en-US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graphicFrame>
        <p:nvGraphicFramePr>
          <p:cNvPr id="25" name="표 24">
            <a:extLst>
              <a:ext uri="{FF2B5EF4-FFF2-40B4-BE49-F238E27FC236}">
                <a16:creationId xmlns:a16="http://schemas.microsoft.com/office/drawing/2014/main" id="{C3C92B28-2862-4736-947F-7F65CCF8A3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4592194"/>
              </p:ext>
            </p:extLst>
          </p:nvPr>
        </p:nvGraphicFramePr>
        <p:xfrm>
          <a:off x="13605" y="1654017"/>
          <a:ext cx="2123954" cy="25027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3954">
                  <a:extLst>
                    <a:ext uri="{9D8B030D-6E8A-4147-A177-3AD203B41FA5}">
                      <a16:colId xmlns:a16="http://schemas.microsoft.com/office/drawing/2014/main" val="2378240077"/>
                    </a:ext>
                  </a:extLst>
                </a:gridCol>
              </a:tblGrid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I.</a:t>
                      </a:r>
                      <a:r>
                        <a:rPr lang="en-US" altLang="ko-KR" sz="1200" kern="0" spc="0" baseline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 </a:t>
                      </a:r>
                      <a:r>
                        <a:rPr lang="ko-KR" altLang="en-US" sz="1200" kern="0" spc="0" baseline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이제는 지방대학 시대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4321403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지역 현황과 기여도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772467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rgbClr val="0065B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III. </a:t>
                      </a:r>
                      <a:r>
                        <a:rPr lang="ko-KR" altLang="en-US" sz="1200" kern="0" spc="0" dirty="0">
                          <a:solidFill>
                            <a:srgbClr val="0065B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산학연협력 현황과 요구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6219594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IV.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지산학연 협력 방안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7160813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V. 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나가면서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5779254"/>
                  </a:ext>
                </a:extLst>
              </a:tr>
            </a:tbl>
          </a:graphicData>
        </a:graphic>
      </p:graphicFrame>
      <p:sp>
        <p:nvSpPr>
          <p:cNvPr id="26" name="TextBox 25">
            <a:extLst>
              <a:ext uri="{FF2B5EF4-FFF2-40B4-BE49-F238E27FC236}">
                <a16:creationId xmlns:a16="http://schemas.microsoft.com/office/drawing/2014/main" id="{666B0D99-9C30-40B7-97F1-E435DC9DCBE6}"/>
              </a:ext>
            </a:extLst>
          </p:cNvPr>
          <p:cNvSpPr txBox="1"/>
          <p:nvPr/>
        </p:nvSpPr>
        <p:spPr>
          <a:xfrm>
            <a:off x="2385736" y="430573"/>
            <a:ext cx="6217493" cy="439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III. </a:t>
            </a:r>
            <a:r>
              <a:rPr lang="ko-KR" altLang="en-US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산학연협력 현황과 요구</a:t>
            </a:r>
            <a:endParaRPr lang="en-US" altLang="ko-KR" sz="2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133764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EBAD52B1-5430-190E-B930-7A27AC543AF9}"/>
              </a:ext>
            </a:extLst>
          </p:cNvPr>
          <p:cNvSpPr/>
          <p:nvPr/>
        </p:nvSpPr>
        <p:spPr>
          <a:xfrm>
            <a:off x="2123955" y="0"/>
            <a:ext cx="3791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6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D17D28E-4F65-0026-3D1F-1808DC77FD16}"/>
              </a:ext>
            </a:extLst>
          </p:cNvPr>
          <p:cNvSpPr/>
          <p:nvPr/>
        </p:nvSpPr>
        <p:spPr>
          <a:xfrm>
            <a:off x="-5050" y="0"/>
            <a:ext cx="2123954" cy="6858000"/>
          </a:xfrm>
          <a:prstGeom prst="rect">
            <a:avLst/>
          </a:prstGeom>
          <a:gradFill flip="none" rotWithShape="1">
            <a:gsLst>
              <a:gs pos="0">
                <a:srgbClr val="177FAD"/>
              </a:gs>
              <a:gs pos="100000">
                <a:srgbClr val="54BBE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0BA13D6-8094-1AE0-A82E-05E9E28D5C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5120" y="406243"/>
            <a:ext cx="1227379" cy="152951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3ED851F4-0462-4D63-8077-B377C442AC82}"/>
              </a:ext>
            </a:extLst>
          </p:cNvPr>
          <p:cNvGrpSpPr/>
          <p:nvPr/>
        </p:nvGrpSpPr>
        <p:grpSpPr>
          <a:xfrm>
            <a:off x="2615044" y="957237"/>
            <a:ext cx="3784509" cy="338554"/>
            <a:chOff x="2723427" y="1750135"/>
            <a:chExt cx="3784509" cy="338554"/>
          </a:xfrm>
        </p:grpSpPr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EDFC947D-4E21-4DB0-81D8-EC0B411E199A}"/>
                </a:ext>
              </a:extLst>
            </p:cNvPr>
            <p:cNvGrpSpPr/>
            <p:nvPr/>
          </p:nvGrpSpPr>
          <p:grpSpPr>
            <a:xfrm>
              <a:off x="2723427" y="1816502"/>
              <a:ext cx="101293" cy="172318"/>
              <a:chOff x="2685327" y="1759352"/>
              <a:chExt cx="172422" cy="293322"/>
            </a:xfrm>
          </p:grpSpPr>
          <p:sp>
            <p:nvSpPr>
              <p:cNvPr id="37" name="타원 36">
                <a:extLst>
                  <a:ext uri="{FF2B5EF4-FFF2-40B4-BE49-F238E27FC236}">
                    <a16:creationId xmlns:a16="http://schemas.microsoft.com/office/drawing/2014/main" id="{F5EB4BA2-3A6A-472D-9C07-E223FF12A5AB}"/>
                  </a:ext>
                </a:extLst>
              </p:cNvPr>
              <p:cNvSpPr/>
              <p:nvPr/>
            </p:nvSpPr>
            <p:spPr>
              <a:xfrm>
                <a:off x="2685327" y="1759352"/>
                <a:ext cx="172422" cy="172422"/>
              </a:xfrm>
              <a:prstGeom prst="ellipse">
                <a:avLst/>
              </a:prstGeom>
              <a:solidFill>
                <a:srgbClr val="0065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8" name="타원 37">
                <a:extLst>
                  <a:ext uri="{FF2B5EF4-FFF2-40B4-BE49-F238E27FC236}">
                    <a16:creationId xmlns:a16="http://schemas.microsoft.com/office/drawing/2014/main" id="{EDD2045A-716A-4B55-9C4B-1F15DE9DB8A7}"/>
                  </a:ext>
                </a:extLst>
              </p:cNvPr>
              <p:cNvSpPr/>
              <p:nvPr/>
            </p:nvSpPr>
            <p:spPr>
              <a:xfrm>
                <a:off x="2685327" y="1880252"/>
                <a:ext cx="172422" cy="172422"/>
              </a:xfrm>
              <a:prstGeom prst="ellipse">
                <a:avLst/>
              </a:prstGeom>
              <a:solidFill>
                <a:srgbClr val="54BB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9F71230B-FF80-485F-96FF-68398E7D0FED}"/>
                </a:ext>
              </a:extLst>
            </p:cNvPr>
            <p:cNvSpPr txBox="1"/>
            <p:nvPr/>
          </p:nvSpPr>
          <p:spPr>
            <a:xfrm>
              <a:off x="2854372" y="1750135"/>
              <a:ext cx="365356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중소기업의 개발기술 사업화 지원제도 요구</a:t>
              </a:r>
            </a:p>
          </p:txBody>
        </p:sp>
      </p:grpSp>
      <p:graphicFrame>
        <p:nvGraphicFramePr>
          <p:cNvPr id="21" name="차트 20">
            <a:extLst>
              <a:ext uri="{FF2B5EF4-FFF2-40B4-BE49-F238E27FC236}">
                <a16:creationId xmlns:a16="http://schemas.microsoft.com/office/drawing/2014/main" id="{0425B28F-DC21-42DB-AB83-06BBDD33ABA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7857142"/>
              </p:ext>
            </p:extLst>
          </p:nvPr>
        </p:nvGraphicFramePr>
        <p:xfrm>
          <a:off x="2313523" y="2059415"/>
          <a:ext cx="9753251" cy="45252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F3E7647A-E2AD-4313-9ACB-03B511296A56}"/>
              </a:ext>
            </a:extLst>
          </p:cNvPr>
          <p:cNvSpPr txBox="1"/>
          <p:nvPr/>
        </p:nvSpPr>
        <p:spPr>
          <a:xfrm>
            <a:off x="2769091" y="1369897"/>
            <a:ext cx="4560419" cy="918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10210" indent="-410210" algn="just" fontAlgn="base">
              <a:spcBef>
                <a:spcPts val="700"/>
              </a:spcBef>
              <a:tabLst>
                <a:tab pos="1398270" algn="l"/>
              </a:tabLst>
            </a:pPr>
            <a:r>
              <a:rPr lang="en-US" altLang="ko-KR" sz="1400" spc="-7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2021</a:t>
            </a:r>
            <a:r>
              <a:rPr kumimoji="0" lang="ko-KR" altLang="en-US" sz="1400" b="0" i="0" u="none" strike="noStrike" cap="none" spc="-70" normalizeH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｜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순위 기술평가에 기반한 사업화 자금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(34.9%) </a:t>
            </a:r>
          </a:p>
          <a:p>
            <a:pPr marL="410210" indent="-410210" algn="just" fontAlgn="base">
              <a:spcBef>
                <a:spcPts val="700"/>
              </a:spcBef>
              <a:tabLst>
                <a:tab pos="1398270" algn="l"/>
              </a:tabLst>
            </a:pP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           2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순위 신기술 제품의 우선구매 지원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(21.4%)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endParaRPr lang="en-US" altLang="ko-KR" sz="14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marL="410210" indent="-410210" algn="just" fontAlgn="base">
              <a:spcBef>
                <a:spcPts val="700"/>
              </a:spcBef>
              <a:tabLst>
                <a:tab pos="1398270" algn="l"/>
              </a:tabLst>
            </a:pP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           3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순위 생산 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·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양산에 필요한 전문인력 지원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(13.9%)</a:t>
            </a:r>
            <a:endParaRPr lang="ko-KR" altLang="en-US" sz="14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57F3010-E882-4A3A-9FA4-BD29BA9D274F}"/>
              </a:ext>
            </a:extLst>
          </p:cNvPr>
          <p:cNvSpPr txBox="1"/>
          <p:nvPr/>
        </p:nvSpPr>
        <p:spPr>
          <a:xfrm>
            <a:off x="2313523" y="6484774"/>
            <a:ext cx="573451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출처</a:t>
            </a:r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0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중소벤처기업부,「중소기업기술통계조사</a:t>
            </a:r>
            <a:r>
              <a:rPr lang="ko-KR" altLang="en-US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」, 2022, 2024.06.28, 가장 필요한 개발기술 사업화 지원제도(복수응답)</a:t>
            </a:r>
            <a:endParaRPr lang="en-US" altLang="ko-KR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r>
              <a:rPr lang="en-US" altLang="ko-KR" sz="10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https://kosis.kr/statHtml/statHtml.do?orgId=142&amp;tblId=DT_34006H_071&amp;conn_path=I2</a:t>
            </a:r>
            <a:endParaRPr lang="ko-KR" altLang="en-US" sz="10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08B5277-EF8D-4474-B954-BCBE51594946}"/>
              </a:ext>
            </a:extLst>
          </p:cNvPr>
          <p:cNvSpPr txBox="1"/>
          <p:nvPr/>
        </p:nvSpPr>
        <p:spPr>
          <a:xfrm>
            <a:off x="5114659" y="2633040"/>
            <a:ext cx="43729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fontAlgn="base" latinLnBrk="0"/>
            <a:r>
              <a:rPr lang="en-US" altLang="ko-KR" sz="1000" b="1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2021</a:t>
            </a:r>
            <a:endParaRPr lang="ko-KR" altLang="en-US" sz="1000" b="1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9761221-F69E-497F-82F0-CDCDDE8B6142}"/>
              </a:ext>
            </a:extLst>
          </p:cNvPr>
          <p:cNvSpPr txBox="1"/>
          <p:nvPr/>
        </p:nvSpPr>
        <p:spPr>
          <a:xfrm>
            <a:off x="9663033" y="2621121"/>
            <a:ext cx="43088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fontAlgn="base" latinLnBrk="0"/>
            <a:r>
              <a:rPr lang="en-US" altLang="ko-KR" sz="1000" b="1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2022</a:t>
            </a:r>
            <a:endParaRPr lang="ko-KR" altLang="en-US" sz="1000" b="1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879CE18-C95D-4606-81E0-7EDBC8AE3297}"/>
              </a:ext>
            </a:extLst>
          </p:cNvPr>
          <p:cNvSpPr txBox="1"/>
          <p:nvPr/>
        </p:nvSpPr>
        <p:spPr>
          <a:xfrm>
            <a:off x="7597037" y="1289649"/>
            <a:ext cx="4115462" cy="918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10210" indent="-410210" algn="just" fontAlgn="base">
              <a:spcBef>
                <a:spcPts val="700"/>
              </a:spcBef>
              <a:tabLst>
                <a:tab pos="1398270" algn="l"/>
              </a:tabLst>
            </a:pPr>
            <a:r>
              <a:rPr lang="en-US" altLang="ko-KR" sz="1400" spc="-7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2022</a:t>
            </a:r>
            <a:r>
              <a:rPr lang="ko-KR" altLang="en-US" sz="1400" spc="-7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｜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순위 기술평가에 기반한 사업화 자금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(33.7%)</a:t>
            </a:r>
          </a:p>
          <a:p>
            <a:pPr marL="410210" indent="-410210" algn="just" fontAlgn="base">
              <a:spcBef>
                <a:spcPts val="700"/>
              </a:spcBef>
              <a:tabLst>
                <a:tab pos="1398270" algn="l"/>
              </a:tabLst>
            </a:pP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           2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순위 신기술 제품의 우선구매 지원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(21.0%)</a:t>
            </a:r>
          </a:p>
          <a:p>
            <a:pPr marL="410210" indent="-410210" algn="just" fontAlgn="base">
              <a:spcBef>
                <a:spcPts val="700"/>
              </a:spcBef>
              <a:tabLst>
                <a:tab pos="1398270" algn="l"/>
              </a:tabLst>
            </a:pP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           3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순위 시장분석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사업성 조사 등 컨설팅 지원</a:t>
            </a:r>
            <a:r>
              <a:rPr lang="en-US" altLang="ko-KR" sz="14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(14.1%)</a:t>
            </a:r>
            <a:endParaRPr lang="ko-KR" altLang="en-US" sz="14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graphicFrame>
        <p:nvGraphicFramePr>
          <p:cNvPr id="31" name="표 30">
            <a:extLst>
              <a:ext uri="{FF2B5EF4-FFF2-40B4-BE49-F238E27FC236}">
                <a16:creationId xmlns:a16="http://schemas.microsoft.com/office/drawing/2014/main" id="{C516B402-64DB-447C-B5C6-D1649E946B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1286930"/>
              </p:ext>
            </p:extLst>
          </p:nvPr>
        </p:nvGraphicFramePr>
        <p:xfrm>
          <a:off x="-14103" y="1654017"/>
          <a:ext cx="2123954" cy="25027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3954">
                  <a:extLst>
                    <a:ext uri="{9D8B030D-6E8A-4147-A177-3AD203B41FA5}">
                      <a16:colId xmlns:a16="http://schemas.microsoft.com/office/drawing/2014/main" val="2378240077"/>
                    </a:ext>
                  </a:extLst>
                </a:gridCol>
              </a:tblGrid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I.</a:t>
                      </a:r>
                      <a:r>
                        <a:rPr lang="en-US" altLang="ko-KR" sz="1200" kern="0" spc="0" baseline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 </a:t>
                      </a:r>
                      <a:r>
                        <a:rPr lang="ko-KR" altLang="en-US" sz="1200" kern="0" spc="0" baseline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이제는 지방대학 시대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4321403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지역 현황과 기여도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772467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rgbClr val="0065B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III. </a:t>
                      </a:r>
                      <a:r>
                        <a:rPr lang="ko-KR" altLang="en-US" sz="1200" kern="0" spc="0" dirty="0">
                          <a:solidFill>
                            <a:srgbClr val="0065B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산학연협력 현황과 요구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6219594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IV.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지산학연 협력 방안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7160813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V. 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나가면서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5779254"/>
                  </a:ext>
                </a:extLst>
              </a:tr>
            </a:tbl>
          </a:graphicData>
        </a:graphic>
      </p:graphicFrame>
      <p:sp>
        <p:nvSpPr>
          <p:cNvPr id="32" name="TextBox 31">
            <a:extLst>
              <a:ext uri="{FF2B5EF4-FFF2-40B4-BE49-F238E27FC236}">
                <a16:creationId xmlns:a16="http://schemas.microsoft.com/office/drawing/2014/main" id="{2638A272-56B7-4890-B202-0778B806C4D9}"/>
              </a:ext>
            </a:extLst>
          </p:cNvPr>
          <p:cNvSpPr txBox="1"/>
          <p:nvPr/>
        </p:nvSpPr>
        <p:spPr>
          <a:xfrm>
            <a:off x="2385736" y="430573"/>
            <a:ext cx="6217493" cy="439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III. </a:t>
            </a:r>
            <a:r>
              <a:rPr lang="ko-KR" altLang="en-US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산학연협력 현황과 요구</a:t>
            </a:r>
            <a:endParaRPr lang="en-US" altLang="ko-KR" sz="2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177360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EBAD52B1-5430-190E-B930-7A27AC543AF9}"/>
              </a:ext>
            </a:extLst>
          </p:cNvPr>
          <p:cNvSpPr/>
          <p:nvPr/>
        </p:nvSpPr>
        <p:spPr>
          <a:xfrm>
            <a:off x="2128979" y="0"/>
            <a:ext cx="374111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6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D17D28E-4F65-0026-3D1F-1808DC77FD16}"/>
              </a:ext>
            </a:extLst>
          </p:cNvPr>
          <p:cNvSpPr/>
          <p:nvPr/>
        </p:nvSpPr>
        <p:spPr>
          <a:xfrm>
            <a:off x="0" y="0"/>
            <a:ext cx="2123954" cy="6858000"/>
          </a:xfrm>
          <a:prstGeom prst="rect">
            <a:avLst/>
          </a:prstGeom>
          <a:gradFill flip="none" rotWithShape="1">
            <a:gsLst>
              <a:gs pos="0">
                <a:srgbClr val="177FAD"/>
              </a:gs>
              <a:gs pos="100000">
                <a:srgbClr val="54BBE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ED398A-A469-7FE2-D6CE-1222CB00E395}"/>
              </a:ext>
            </a:extLst>
          </p:cNvPr>
          <p:cNvSpPr txBox="1"/>
          <p:nvPr/>
        </p:nvSpPr>
        <p:spPr>
          <a:xfrm>
            <a:off x="2625564" y="497711"/>
            <a:ext cx="6217493" cy="439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IV. </a:t>
            </a:r>
            <a:r>
              <a:rPr lang="ko-KR" altLang="en-US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지산학연 협력 방안</a:t>
            </a:r>
            <a:r>
              <a:rPr lang="en-US" altLang="ko-KR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endParaRPr lang="en-US" altLang="ko-KR" sz="2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0BA13D6-8094-1AE0-A82E-05E9E28D5C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5120" y="406243"/>
            <a:ext cx="1227379" cy="152951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3ED851F4-0462-4D63-8077-B377C442AC82}"/>
              </a:ext>
            </a:extLst>
          </p:cNvPr>
          <p:cNvGrpSpPr/>
          <p:nvPr/>
        </p:nvGrpSpPr>
        <p:grpSpPr>
          <a:xfrm>
            <a:off x="2754643" y="1168534"/>
            <a:ext cx="2886828" cy="338554"/>
            <a:chOff x="2723427" y="1750135"/>
            <a:chExt cx="2886828" cy="338554"/>
          </a:xfrm>
        </p:grpSpPr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EDFC947D-4E21-4DB0-81D8-EC0B411E199A}"/>
                </a:ext>
              </a:extLst>
            </p:cNvPr>
            <p:cNvGrpSpPr/>
            <p:nvPr/>
          </p:nvGrpSpPr>
          <p:grpSpPr>
            <a:xfrm>
              <a:off x="2723427" y="1816502"/>
              <a:ext cx="101293" cy="172318"/>
              <a:chOff x="2685327" y="1759352"/>
              <a:chExt cx="172422" cy="293322"/>
            </a:xfrm>
          </p:grpSpPr>
          <p:sp>
            <p:nvSpPr>
              <p:cNvPr id="37" name="타원 36">
                <a:extLst>
                  <a:ext uri="{FF2B5EF4-FFF2-40B4-BE49-F238E27FC236}">
                    <a16:creationId xmlns:a16="http://schemas.microsoft.com/office/drawing/2014/main" id="{F5EB4BA2-3A6A-472D-9C07-E223FF12A5AB}"/>
                  </a:ext>
                </a:extLst>
              </p:cNvPr>
              <p:cNvSpPr/>
              <p:nvPr/>
            </p:nvSpPr>
            <p:spPr>
              <a:xfrm>
                <a:off x="2685327" y="1759352"/>
                <a:ext cx="172422" cy="172422"/>
              </a:xfrm>
              <a:prstGeom prst="ellipse">
                <a:avLst/>
              </a:prstGeom>
              <a:solidFill>
                <a:srgbClr val="0065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8" name="타원 37">
                <a:extLst>
                  <a:ext uri="{FF2B5EF4-FFF2-40B4-BE49-F238E27FC236}">
                    <a16:creationId xmlns:a16="http://schemas.microsoft.com/office/drawing/2014/main" id="{EDD2045A-716A-4B55-9C4B-1F15DE9DB8A7}"/>
                  </a:ext>
                </a:extLst>
              </p:cNvPr>
              <p:cNvSpPr/>
              <p:nvPr/>
            </p:nvSpPr>
            <p:spPr>
              <a:xfrm>
                <a:off x="2685327" y="1880252"/>
                <a:ext cx="172422" cy="172422"/>
              </a:xfrm>
              <a:prstGeom prst="ellipse">
                <a:avLst/>
              </a:prstGeom>
              <a:solidFill>
                <a:srgbClr val="54BB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9F71230B-FF80-485F-96FF-68398E7D0FED}"/>
                </a:ext>
              </a:extLst>
            </p:cNvPr>
            <p:cNvSpPr txBox="1"/>
            <p:nvPr/>
          </p:nvSpPr>
          <p:spPr>
            <a:xfrm>
              <a:off x="2854372" y="1750135"/>
              <a:ext cx="275588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지산학연 협력 기반 조성의 방향</a:t>
              </a:r>
            </a:p>
          </p:txBody>
        </p:sp>
      </p:grpSp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id="{0B1A0E79-1686-4412-B24A-5E2DE07F2A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1384808"/>
              </p:ext>
            </p:extLst>
          </p:nvPr>
        </p:nvGraphicFramePr>
        <p:xfrm>
          <a:off x="-5050" y="1654017"/>
          <a:ext cx="2123954" cy="25027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3954">
                  <a:extLst>
                    <a:ext uri="{9D8B030D-6E8A-4147-A177-3AD203B41FA5}">
                      <a16:colId xmlns:a16="http://schemas.microsoft.com/office/drawing/2014/main" val="2378240077"/>
                    </a:ext>
                  </a:extLst>
                </a:gridCol>
              </a:tblGrid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I.</a:t>
                      </a:r>
                      <a:r>
                        <a:rPr lang="en-US" altLang="ko-KR" sz="1200" kern="0" spc="0" baseline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 </a:t>
                      </a:r>
                      <a:r>
                        <a:rPr lang="ko-KR" altLang="en-US" sz="1200" kern="0" spc="0" baseline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이제는 지방대학 시대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4321403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지역 현황과 기여도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772467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III.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산학연협력 현황과 요구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6219594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rgbClr val="0065B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IV. </a:t>
                      </a:r>
                      <a:r>
                        <a:rPr lang="ko-KR" altLang="en-US" sz="1200" kern="0" spc="0" dirty="0">
                          <a:solidFill>
                            <a:srgbClr val="0065B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지산학연 협력 방안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7160813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V. 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나가면서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5779254"/>
                  </a:ext>
                </a:extLst>
              </a:tr>
            </a:tbl>
          </a:graphicData>
        </a:graphic>
      </p:graphicFrame>
      <p:grpSp>
        <p:nvGrpSpPr>
          <p:cNvPr id="26" name="그룹 25">
            <a:extLst>
              <a:ext uri="{FF2B5EF4-FFF2-40B4-BE49-F238E27FC236}">
                <a16:creationId xmlns:a16="http://schemas.microsoft.com/office/drawing/2014/main" id="{F92AC3FA-D6EE-477E-AD38-C580AF5432BB}"/>
              </a:ext>
            </a:extLst>
          </p:cNvPr>
          <p:cNvGrpSpPr/>
          <p:nvPr/>
        </p:nvGrpSpPr>
        <p:grpSpPr>
          <a:xfrm>
            <a:off x="2754643" y="2018772"/>
            <a:ext cx="3545419" cy="2452092"/>
            <a:chOff x="2603641" y="2930410"/>
            <a:chExt cx="3397295" cy="1917340"/>
          </a:xfrm>
        </p:grpSpPr>
        <p:sp>
          <p:nvSpPr>
            <p:cNvPr id="46" name="사각형: 둥근 모서리 45">
              <a:extLst>
                <a:ext uri="{FF2B5EF4-FFF2-40B4-BE49-F238E27FC236}">
                  <a16:creationId xmlns:a16="http://schemas.microsoft.com/office/drawing/2014/main" id="{34ACB096-CB07-44D9-8A97-4526CB276139}"/>
                </a:ext>
              </a:extLst>
            </p:cNvPr>
            <p:cNvSpPr/>
            <p:nvPr/>
          </p:nvSpPr>
          <p:spPr>
            <a:xfrm>
              <a:off x="2603641" y="2930412"/>
              <a:ext cx="1002123" cy="544714"/>
            </a:xfrm>
            <a:prstGeom prst="roundRect">
              <a:avLst/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err="1">
                  <a:solidFill>
                    <a:sysClr val="windowText" lastClr="00000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산자부</a:t>
              </a:r>
              <a:endParaRPr lang="ko-KR" altLang="en-US" sz="1200" b="1" dirty="0">
                <a:solidFill>
                  <a:sysClr val="windowText" lastClr="00000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endParaRPr>
            </a:p>
          </p:txBody>
        </p:sp>
        <p:sp>
          <p:nvSpPr>
            <p:cNvPr id="48" name="사각형: 둥근 모서리 47">
              <a:extLst>
                <a:ext uri="{FF2B5EF4-FFF2-40B4-BE49-F238E27FC236}">
                  <a16:creationId xmlns:a16="http://schemas.microsoft.com/office/drawing/2014/main" id="{B8C5D9E8-71AA-42D9-83A0-47DF7670B9D8}"/>
                </a:ext>
              </a:extLst>
            </p:cNvPr>
            <p:cNvSpPr/>
            <p:nvPr/>
          </p:nvSpPr>
          <p:spPr>
            <a:xfrm>
              <a:off x="3801227" y="2930410"/>
              <a:ext cx="1002123" cy="544714"/>
            </a:xfrm>
            <a:prstGeom prst="roundRect">
              <a:avLst/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err="1">
                  <a:solidFill>
                    <a:sysClr val="windowText" lastClr="00000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중기부</a:t>
              </a:r>
              <a:endParaRPr lang="ko-KR" altLang="en-US" sz="1200" b="1" dirty="0">
                <a:solidFill>
                  <a:sysClr val="windowText" lastClr="000000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endParaRPr>
            </a:p>
          </p:txBody>
        </p:sp>
        <p:sp>
          <p:nvSpPr>
            <p:cNvPr id="50" name="사각형: 둥근 모서리 49">
              <a:extLst>
                <a:ext uri="{FF2B5EF4-FFF2-40B4-BE49-F238E27FC236}">
                  <a16:creationId xmlns:a16="http://schemas.microsoft.com/office/drawing/2014/main" id="{F549AED9-9284-49F2-940F-6F6EA76EFD16}"/>
                </a:ext>
              </a:extLst>
            </p:cNvPr>
            <p:cNvSpPr/>
            <p:nvPr/>
          </p:nvSpPr>
          <p:spPr>
            <a:xfrm>
              <a:off x="4998813" y="2930410"/>
              <a:ext cx="1002123" cy="544714"/>
            </a:xfrm>
            <a:prstGeom prst="roundRect">
              <a:avLst/>
            </a:prstGeom>
            <a:noFill/>
            <a:ln w="19050"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>
                  <a:solidFill>
                    <a:sysClr val="windowText" lastClr="000000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교육부</a:t>
              </a:r>
            </a:p>
          </p:txBody>
        </p:sp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6A254B33-44F0-4EA2-90E4-97EE3FCA6587}"/>
                </a:ext>
              </a:extLst>
            </p:cNvPr>
            <p:cNvGrpSpPr/>
            <p:nvPr/>
          </p:nvGrpSpPr>
          <p:grpSpPr>
            <a:xfrm>
              <a:off x="2645236" y="4313614"/>
              <a:ext cx="912104" cy="521698"/>
              <a:chOff x="2719589" y="2784103"/>
              <a:chExt cx="856530" cy="489911"/>
            </a:xfrm>
            <a:solidFill>
              <a:schemeClr val="bg2">
                <a:lumMod val="9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6" name="타원 5">
                <a:extLst>
                  <a:ext uri="{FF2B5EF4-FFF2-40B4-BE49-F238E27FC236}">
                    <a16:creationId xmlns:a16="http://schemas.microsoft.com/office/drawing/2014/main" id="{4F23AB66-4050-405D-A741-E0EDC9225323}"/>
                  </a:ext>
                </a:extLst>
              </p:cNvPr>
              <p:cNvSpPr/>
              <p:nvPr/>
            </p:nvSpPr>
            <p:spPr>
              <a:xfrm>
                <a:off x="2719589" y="2784103"/>
                <a:ext cx="856530" cy="489911"/>
              </a:xfrm>
              <a:prstGeom prst="ellipse">
                <a:avLst/>
              </a:prstGeom>
              <a:grpFill/>
            </p:spPr>
            <p:txBody>
              <a:bodyPr wrap="square" rtlCol="0" anchor="ctr">
                <a:spAutoFit/>
              </a:bodyPr>
              <a:lstStyle/>
              <a:p>
                <a:pPr algn="just" fontAlgn="base">
                  <a:lnSpc>
                    <a:spcPct val="150000"/>
                  </a:lnSpc>
                </a:pPr>
                <a:endParaRPr lang="ko-KR" altLang="en-US" kern="0" dirty="0">
                  <a:solidFill>
                    <a:srgbClr val="000000"/>
                  </a:solidFill>
                  <a:latin typeface="돋움"/>
                  <a:ea typeface="돋움"/>
                </a:endParaRP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7193097-C700-4964-8F35-9671A40593EF}"/>
                  </a:ext>
                </a:extLst>
              </p:cNvPr>
              <p:cNvSpPr txBox="1"/>
              <p:nvPr/>
            </p:nvSpPr>
            <p:spPr>
              <a:xfrm>
                <a:off x="2905850" y="2902239"/>
                <a:ext cx="510076" cy="276999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pPr algn="l" fontAlgn="base" latinLnBrk="0"/>
                <a:r>
                  <a:rPr lang="ko-KR" altLang="en-US" sz="1200" b="1" dirty="0">
                    <a:solidFill>
                      <a:schemeClr val="bg1"/>
                    </a:solidFill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산 업</a:t>
                </a:r>
              </a:p>
            </p:txBody>
          </p:sp>
        </p:grpSp>
        <p:grpSp>
          <p:nvGrpSpPr>
            <p:cNvPr id="51" name="그룹 50">
              <a:extLst>
                <a:ext uri="{FF2B5EF4-FFF2-40B4-BE49-F238E27FC236}">
                  <a16:creationId xmlns:a16="http://schemas.microsoft.com/office/drawing/2014/main" id="{35E726EC-8B35-48BC-8CF0-07FF23F5310A}"/>
                </a:ext>
              </a:extLst>
            </p:cNvPr>
            <p:cNvGrpSpPr/>
            <p:nvPr/>
          </p:nvGrpSpPr>
          <p:grpSpPr>
            <a:xfrm>
              <a:off x="3865297" y="4326052"/>
              <a:ext cx="912104" cy="521698"/>
              <a:chOff x="2719589" y="2784103"/>
              <a:chExt cx="856530" cy="489911"/>
            </a:xfrm>
            <a:solidFill>
              <a:schemeClr val="bg2">
                <a:lumMod val="9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52" name="타원 51">
                <a:extLst>
                  <a:ext uri="{FF2B5EF4-FFF2-40B4-BE49-F238E27FC236}">
                    <a16:creationId xmlns:a16="http://schemas.microsoft.com/office/drawing/2014/main" id="{75BAA168-AE2B-4B7A-9E39-BFAD205CCD98}"/>
                  </a:ext>
                </a:extLst>
              </p:cNvPr>
              <p:cNvSpPr/>
              <p:nvPr/>
            </p:nvSpPr>
            <p:spPr>
              <a:xfrm>
                <a:off x="2719589" y="2784103"/>
                <a:ext cx="856530" cy="489911"/>
              </a:xfrm>
              <a:prstGeom prst="ellipse">
                <a:avLst/>
              </a:prstGeom>
              <a:grpFill/>
            </p:spPr>
            <p:txBody>
              <a:bodyPr wrap="square" rtlCol="0" anchor="ctr">
                <a:spAutoFit/>
              </a:bodyPr>
              <a:lstStyle/>
              <a:p>
                <a:pPr algn="just" fontAlgn="base">
                  <a:lnSpc>
                    <a:spcPct val="150000"/>
                  </a:lnSpc>
                </a:pPr>
                <a:endParaRPr lang="ko-KR" altLang="en-US" kern="0" dirty="0">
                  <a:solidFill>
                    <a:srgbClr val="000000"/>
                  </a:solidFill>
                  <a:latin typeface="돋움"/>
                  <a:ea typeface="돋움"/>
                </a:endParaRPr>
              </a:p>
            </p:txBody>
          </p:sp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678926DE-4E78-4F98-8778-A625371E4679}"/>
                  </a:ext>
                </a:extLst>
              </p:cNvPr>
              <p:cNvSpPr txBox="1"/>
              <p:nvPr/>
            </p:nvSpPr>
            <p:spPr>
              <a:xfrm>
                <a:off x="2904203" y="2896744"/>
                <a:ext cx="510076" cy="276999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pPr algn="l" fontAlgn="base" latinLnBrk="0"/>
                <a:r>
                  <a:rPr lang="ko-KR" altLang="en-US" sz="1200" b="1" dirty="0">
                    <a:solidFill>
                      <a:schemeClr val="bg1"/>
                    </a:solidFill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기 업</a:t>
                </a:r>
              </a:p>
            </p:txBody>
          </p:sp>
        </p:grpSp>
        <p:grpSp>
          <p:nvGrpSpPr>
            <p:cNvPr id="54" name="그룹 53">
              <a:extLst>
                <a:ext uri="{FF2B5EF4-FFF2-40B4-BE49-F238E27FC236}">
                  <a16:creationId xmlns:a16="http://schemas.microsoft.com/office/drawing/2014/main" id="{93AE87C3-A01E-4E19-B709-644481B76570}"/>
                </a:ext>
              </a:extLst>
            </p:cNvPr>
            <p:cNvGrpSpPr/>
            <p:nvPr/>
          </p:nvGrpSpPr>
          <p:grpSpPr>
            <a:xfrm>
              <a:off x="5088832" y="4313614"/>
              <a:ext cx="912104" cy="521698"/>
              <a:chOff x="2719589" y="2784103"/>
              <a:chExt cx="856530" cy="489911"/>
            </a:xfrm>
            <a:solidFill>
              <a:schemeClr val="bg2">
                <a:lumMod val="9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55" name="타원 54">
                <a:extLst>
                  <a:ext uri="{FF2B5EF4-FFF2-40B4-BE49-F238E27FC236}">
                    <a16:creationId xmlns:a16="http://schemas.microsoft.com/office/drawing/2014/main" id="{AE8C4FCA-47D6-4203-B188-3B9EF4462839}"/>
                  </a:ext>
                </a:extLst>
              </p:cNvPr>
              <p:cNvSpPr/>
              <p:nvPr/>
            </p:nvSpPr>
            <p:spPr>
              <a:xfrm>
                <a:off x="2719589" y="2784103"/>
                <a:ext cx="856530" cy="489911"/>
              </a:xfrm>
              <a:prstGeom prst="ellipse">
                <a:avLst/>
              </a:prstGeom>
              <a:grpFill/>
            </p:spPr>
            <p:txBody>
              <a:bodyPr wrap="square" rtlCol="0" anchor="ctr">
                <a:spAutoFit/>
              </a:bodyPr>
              <a:lstStyle/>
              <a:p>
                <a:pPr algn="just" fontAlgn="base">
                  <a:lnSpc>
                    <a:spcPct val="150000"/>
                  </a:lnSpc>
                </a:pPr>
                <a:endParaRPr lang="ko-KR" altLang="en-US" kern="0" dirty="0">
                  <a:solidFill>
                    <a:srgbClr val="000000"/>
                  </a:solidFill>
                  <a:latin typeface="돋움"/>
                  <a:ea typeface="돋움"/>
                </a:endParaRPr>
              </a:p>
            </p:txBody>
          </p:sp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A11FC1DE-8AA3-4D03-B440-11ED53F13860}"/>
                  </a:ext>
                </a:extLst>
              </p:cNvPr>
              <p:cNvSpPr txBox="1"/>
              <p:nvPr/>
            </p:nvSpPr>
            <p:spPr>
              <a:xfrm>
                <a:off x="2930487" y="2910678"/>
                <a:ext cx="478997" cy="260121"/>
              </a:xfrm>
              <a:prstGeom prst="rect">
                <a:avLst/>
              </a:prstGeom>
              <a:grpFill/>
            </p:spPr>
            <p:txBody>
              <a:bodyPr wrap="none" rtlCol="0">
                <a:spAutoFit/>
              </a:bodyPr>
              <a:lstStyle/>
              <a:p>
                <a:pPr algn="l" fontAlgn="base" latinLnBrk="0"/>
                <a:r>
                  <a:rPr lang="ko-KR" altLang="en-US" sz="1200" b="1" dirty="0">
                    <a:solidFill>
                      <a:schemeClr val="bg1"/>
                    </a:solidFill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대 학</a:t>
                </a:r>
              </a:p>
            </p:txBody>
          </p:sp>
        </p:grpSp>
        <p:sp>
          <p:nvSpPr>
            <p:cNvPr id="105" name="화살표: 줄무늬가 있는 오른쪽 104">
              <a:extLst>
                <a:ext uri="{FF2B5EF4-FFF2-40B4-BE49-F238E27FC236}">
                  <a16:creationId xmlns:a16="http://schemas.microsoft.com/office/drawing/2014/main" id="{E4C47530-7342-4D73-AA85-6601D716347F}"/>
                </a:ext>
              </a:extLst>
            </p:cNvPr>
            <p:cNvSpPr/>
            <p:nvPr/>
          </p:nvSpPr>
          <p:spPr>
            <a:xfrm rot="16200000" flipH="1">
              <a:off x="2919505" y="3738847"/>
              <a:ext cx="363567" cy="322052"/>
            </a:xfrm>
            <a:prstGeom prst="stripedRightArrow">
              <a:avLst>
                <a:gd name="adj1" fmla="val 31682"/>
                <a:gd name="adj2" fmla="val 50000"/>
              </a:avLst>
            </a:prstGeom>
            <a:solidFill>
              <a:srgbClr val="767171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 anchor="ctr">
              <a:spAutoFit/>
            </a:bodyPr>
            <a:lstStyle/>
            <a:p>
              <a:pPr algn="just" fontAlgn="base">
                <a:lnSpc>
                  <a:spcPct val="150000"/>
                </a:lnSpc>
              </a:pPr>
              <a:endParaRPr lang="ko-KR" altLang="en-US" kern="0" dirty="0">
                <a:solidFill>
                  <a:srgbClr val="000000"/>
                </a:solidFill>
                <a:latin typeface="돋움"/>
                <a:ea typeface="돋움"/>
              </a:endParaRPr>
            </a:p>
          </p:txBody>
        </p:sp>
        <p:sp>
          <p:nvSpPr>
            <p:cNvPr id="106" name="화살표: 줄무늬가 있는 오른쪽 105">
              <a:extLst>
                <a:ext uri="{FF2B5EF4-FFF2-40B4-BE49-F238E27FC236}">
                  <a16:creationId xmlns:a16="http://schemas.microsoft.com/office/drawing/2014/main" id="{351AA9FE-80CD-4837-AB82-BC9D508B0CEE}"/>
                </a:ext>
              </a:extLst>
            </p:cNvPr>
            <p:cNvSpPr/>
            <p:nvPr/>
          </p:nvSpPr>
          <p:spPr>
            <a:xfrm rot="16200000" flipH="1">
              <a:off x="5362242" y="3721856"/>
              <a:ext cx="363567" cy="322052"/>
            </a:xfrm>
            <a:prstGeom prst="stripedRightArrow">
              <a:avLst>
                <a:gd name="adj1" fmla="val 31682"/>
                <a:gd name="adj2" fmla="val 50000"/>
              </a:avLst>
            </a:prstGeom>
            <a:solidFill>
              <a:srgbClr val="767171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 anchor="ctr">
              <a:spAutoFit/>
            </a:bodyPr>
            <a:lstStyle/>
            <a:p>
              <a:pPr algn="just" fontAlgn="base">
                <a:lnSpc>
                  <a:spcPct val="150000"/>
                </a:lnSpc>
              </a:pPr>
              <a:endParaRPr lang="ko-KR" altLang="en-US" kern="0" dirty="0">
                <a:solidFill>
                  <a:srgbClr val="000000"/>
                </a:solidFill>
                <a:latin typeface="돋움"/>
                <a:ea typeface="돋움"/>
              </a:endParaRPr>
            </a:p>
          </p:txBody>
        </p:sp>
        <p:sp>
          <p:nvSpPr>
            <p:cNvPr id="107" name="화살표: 줄무늬가 있는 오른쪽 106">
              <a:extLst>
                <a:ext uri="{FF2B5EF4-FFF2-40B4-BE49-F238E27FC236}">
                  <a16:creationId xmlns:a16="http://schemas.microsoft.com/office/drawing/2014/main" id="{E4B3F52D-6394-49F5-9EC0-B4B0B5ABB547}"/>
                </a:ext>
              </a:extLst>
            </p:cNvPr>
            <p:cNvSpPr/>
            <p:nvPr/>
          </p:nvSpPr>
          <p:spPr>
            <a:xfrm rot="16200000" flipH="1">
              <a:off x="4119281" y="3727245"/>
              <a:ext cx="363567" cy="322052"/>
            </a:xfrm>
            <a:prstGeom prst="stripedRightArrow">
              <a:avLst>
                <a:gd name="adj1" fmla="val 31682"/>
                <a:gd name="adj2" fmla="val 50000"/>
              </a:avLst>
            </a:prstGeom>
            <a:solidFill>
              <a:srgbClr val="767171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 anchor="ctr">
              <a:spAutoFit/>
            </a:bodyPr>
            <a:lstStyle/>
            <a:p>
              <a:pPr algn="just" fontAlgn="base">
                <a:lnSpc>
                  <a:spcPct val="150000"/>
                </a:lnSpc>
              </a:pPr>
              <a:endParaRPr lang="ko-KR" altLang="en-US" kern="0" dirty="0">
                <a:solidFill>
                  <a:srgbClr val="000000"/>
                </a:solidFill>
                <a:latin typeface="돋움"/>
                <a:ea typeface="돋움"/>
              </a:endParaRPr>
            </a:p>
          </p:txBody>
        </p:sp>
      </p:grp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13CAA0B5-F878-43FD-9351-0DE87D008454}"/>
              </a:ext>
            </a:extLst>
          </p:cNvPr>
          <p:cNvSpPr/>
          <p:nvPr/>
        </p:nvSpPr>
        <p:spPr>
          <a:xfrm>
            <a:off x="7584893" y="1826278"/>
            <a:ext cx="3545419" cy="318308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noFill/>
            <a:prstDash val="sys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spAutoFit/>
          </a:bodyPr>
          <a:lstStyle/>
          <a:p>
            <a:pPr algn="just" fontAlgn="base">
              <a:lnSpc>
                <a:spcPct val="150000"/>
              </a:lnSpc>
            </a:pPr>
            <a:endParaRPr lang="ko-KR" altLang="en-US" kern="0" dirty="0">
              <a:solidFill>
                <a:srgbClr val="000000"/>
              </a:solidFill>
              <a:latin typeface="돋움"/>
              <a:ea typeface="돋움"/>
            </a:endParaRPr>
          </a:p>
        </p:txBody>
      </p:sp>
      <p:sp>
        <p:nvSpPr>
          <p:cNvPr id="84" name="타원 83">
            <a:extLst>
              <a:ext uri="{FF2B5EF4-FFF2-40B4-BE49-F238E27FC236}">
                <a16:creationId xmlns:a16="http://schemas.microsoft.com/office/drawing/2014/main" id="{143001AB-575A-4ADB-9ADC-78E9B4A3715A}"/>
              </a:ext>
            </a:extLst>
          </p:cNvPr>
          <p:cNvSpPr/>
          <p:nvPr/>
        </p:nvSpPr>
        <p:spPr>
          <a:xfrm>
            <a:off x="8834694" y="2087559"/>
            <a:ext cx="1126066" cy="108198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 anchor="ctr">
            <a:spAutoFit/>
          </a:bodyPr>
          <a:lstStyle/>
          <a:p>
            <a:pPr algn="just" fontAlgn="base">
              <a:lnSpc>
                <a:spcPct val="150000"/>
              </a:lnSpc>
            </a:pPr>
            <a:endParaRPr lang="ko-KR" altLang="en-US" kern="0" dirty="0">
              <a:solidFill>
                <a:srgbClr val="000000"/>
              </a:solidFill>
              <a:latin typeface="돋움"/>
              <a:ea typeface="돋움"/>
            </a:endParaRPr>
          </a:p>
        </p:txBody>
      </p:sp>
      <p:sp>
        <p:nvSpPr>
          <p:cNvPr id="108" name="타원 107">
            <a:extLst>
              <a:ext uri="{FF2B5EF4-FFF2-40B4-BE49-F238E27FC236}">
                <a16:creationId xmlns:a16="http://schemas.microsoft.com/office/drawing/2014/main" id="{8E4FCB5A-F29C-4539-B04D-2BF614742423}"/>
              </a:ext>
            </a:extLst>
          </p:cNvPr>
          <p:cNvSpPr/>
          <p:nvPr/>
        </p:nvSpPr>
        <p:spPr>
          <a:xfrm>
            <a:off x="7696938" y="3485329"/>
            <a:ext cx="1126066" cy="108198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 anchor="ctr">
            <a:spAutoFit/>
          </a:bodyPr>
          <a:lstStyle/>
          <a:p>
            <a:pPr algn="just" fontAlgn="base">
              <a:lnSpc>
                <a:spcPct val="150000"/>
              </a:lnSpc>
            </a:pPr>
            <a:endParaRPr lang="ko-KR" altLang="en-US" kern="0" dirty="0">
              <a:solidFill>
                <a:srgbClr val="000000"/>
              </a:solidFill>
              <a:latin typeface="돋움"/>
              <a:ea typeface="돋움"/>
            </a:endParaRPr>
          </a:p>
        </p:txBody>
      </p:sp>
      <p:sp>
        <p:nvSpPr>
          <p:cNvPr id="109" name="타원 108">
            <a:extLst>
              <a:ext uri="{FF2B5EF4-FFF2-40B4-BE49-F238E27FC236}">
                <a16:creationId xmlns:a16="http://schemas.microsoft.com/office/drawing/2014/main" id="{41DDEDB4-2296-479D-8759-23EB542D5D69}"/>
              </a:ext>
            </a:extLst>
          </p:cNvPr>
          <p:cNvSpPr/>
          <p:nvPr/>
        </p:nvSpPr>
        <p:spPr>
          <a:xfrm>
            <a:off x="9877205" y="3501877"/>
            <a:ext cx="1126066" cy="108198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 anchor="ctr">
            <a:spAutoFit/>
          </a:bodyPr>
          <a:lstStyle/>
          <a:p>
            <a:pPr algn="just" fontAlgn="base">
              <a:lnSpc>
                <a:spcPct val="150000"/>
              </a:lnSpc>
            </a:pPr>
            <a:endParaRPr lang="ko-KR" altLang="en-US" kern="0" dirty="0">
              <a:solidFill>
                <a:srgbClr val="000000"/>
              </a:solidFill>
              <a:latin typeface="돋움"/>
              <a:ea typeface="돋움"/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D6C75A60-0A21-4205-A32D-E590547C78F9}"/>
              </a:ext>
            </a:extLst>
          </p:cNvPr>
          <p:cNvSpPr txBox="1"/>
          <p:nvPr/>
        </p:nvSpPr>
        <p:spPr>
          <a:xfrm>
            <a:off x="9015224" y="2316746"/>
            <a:ext cx="845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 latinLnBrk="0"/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대 학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pPr algn="ctr" fontAlgn="base" latinLnBrk="0"/>
            <a:r>
              <a:rPr lang="en-US" altLang="ko-KR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&amp;</a:t>
            </a:r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연구소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5CCA63E5-1D72-4959-84A6-6D136BAE74C9}"/>
              </a:ext>
            </a:extLst>
          </p:cNvPr>
          <p:cNvSpPr txBox="1"/>
          <p:nvPr/>
        </p:nvSpPr>
        <p:spPr>
          <a:xfrm>
            <a:off x="7971755" y="3889837"/>
            <a:ext cx="538830" cy="2766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 latinLnBrk="0"/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산 업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626F4E9C-6629-42F5-892C-6C4BC86B6251}"/>
              </a:ext>
            </a:extLst>
          </p:cNvPr>
          <p:cNvSpPr txBox="1"/>
          <p:nvPr/>
        </p:nvSpPr>
        <p:spPr>
          <a:xfrm>
            <a:off x="10170824" y="3906384"/>
            <a:ext cx="538830" cy="2766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fontAlgn="base" latinLnBrk="0"/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기 업</a:t>
            </a:r>
          </a:p>
        </p:txBody>
      </p:sp>
      <p:sp>
        <p:nvSpPr>
          <p:cNvPr id="114" name="원호 113">
            <a:extLst>
              <a:ext uri="{FF2B5EF4-FFF2-40B4-BE49-F238E27FC236}">
                <a16:creationId xmlns:a16="http://schemas.microsoft.com/office/drawing/2014/main" id="{646D240E-0BAE-47B9-9B6E-B38DBA5FDB36}"/>
              </a:ext>
            </a:extLst>
          </p:cNvPr>
          <p:cNvSpPr/>
          <p:nvPr/>
        </p:nvSpPr>
        <p:spPr>
          <a:xfrm rot="15445463">
            <a:off x="8337469" y="2781213"/>
            <a:ext cx="879317" cy="914824"/>
          </a:xfrm>
          <a:prstGeom prst="arc">
            <a:avLst/>
          </a:prstGeom>
          <a:ln w="28575">
            <a:solidFill>
              <a:schemeClr val="accent5">
                <a:lumMod val="75000"/>
              </a:schemeClr>
            </a:solidFill>
            <a:headEnd type="triangle"/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5" name="원호 114">
            <a:extLst>
              <a:ext uri="{FF2B5EF4-FFF2-40B4-BE49-F238E27FC236}">
                <a16:creationId xmlns:a16="http://schemas.microsoft.com/office/drawing/2014/main" id="{A7D1D983-849B-45CE-A792-3EF0A4932609}"/>
              </a:ext>
            </a:extLst>
          </p:cNvPr>
          <p:cNvSpPr/>
          <p:nvPr/>
        </p:nvSpPr>
        <p:spPr>
          <a:xfrm rot="613419">
            <a:off x="9547900" y="2834353"/>
            <a:ext cx="915143" cy="879011"/>
          </a:xfrm>
          <a:prstGeom prst="arc">
            <a:avLst/>
          </a:prstGeom>
          <a:ln w="28575">
            <a:solidFill>
              <a:schemeClr val="accent5">
                <a:lumMod val="75000"/>
              </a:schemeClr>
            </a:solidFill>
            <a:headEnd type="triangle"/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17" name="원호 116">
            <a:extLst>
              <a:ext uri="{FF2B5EF4-FFF2-40B4-BE49-F238E27FC236}">
                <a16:creationId xmlns:a16="http://schemas.microsoft.com/office/drawing/2014/main" id="{74AA94B3-BD2F-4A91-9A23-F9094132DEC0}"/>
              </a:ext>
            </a:extLst>
          </p:cNvPr>
          <p:cNvSpPr/>
          <p:nvPr/>
        </p:nvSpPr>
        <p:spPr>
          <a:xfrm rot="8122568">
            <a:off x="8934731" y="3510789"/>
            <a:ext cx="915143" cy="879011"/>
          </a:xfrm>
          <a:prstGeom prst="arc">
            <a:avLst/>
          </a:prstGeom>
          <a:ln w="28575">
            <a:solidFill>
              <a:schemeClr val="accent5">
                <a:lumMod val="75000"/>
              </a:schemeClr>
            </a:solidFill>
            <a:headEnd type="triangle"/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4" name="사각형: 둥근 모서리 63">
            <a:extLst>
              <a:ext uri="{FF2B5EF4-FFF2-40B4-BE49-F238E27FC236}">
                <a16:creationId xmlns:a16="http://schemas.microsoft.com/office/drawing/2014/main" id="{2486B35D-3530-40CE-8724-FE9C4B2D7E6A}"/>
              </a:ext>
            </a:extLst>
          </p:cNvPr>
          <p:cNvSpPr/>
          <p:nvPr/>
        </p:nvSpPr>
        <p:spPr>
          <a:xfrm>
            <a:off x="9693229" y="1521701"/>
            <a:ext cx="822215" cy="483951"/>
          </a:xfrm>
          <a:prstGeom prst="roundRect">
            <a:avLst/>
          </a:prstGeom>
          <a:solidFill>
            <a:srgbClr val="2F559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중앙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pPr algn="ctr"/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정부</a:t>
            </a:r>
          </a:p>
        </p:txBody>
      </p:sp>
      <p:sp>
        <p:nvSpPr>
          <p:cNvPr id="65" name="사각형: 둥근 모서리 64">
            <a:extLst>
              <a:ext uri="{FF2B5EF4-FFF2-40B4-BE49-F238E27FC236}">
                <a16:creationId xmlns:a16="http://schemas.microsoft.com/office/drawing/2014/main" id="{E797330C-BFB9-411D-96C3-2EFCC7EB0F03}"/>
              </a:ext>
            </a:extLst>
          </p:cNvPr>
          <p:cNvSpPr/>
          <p:nvPr/>
        </p:nvSpPr>
        <p:spPr>
          <a:xfrm>
            <a:off x="8272527" y="1534820"/>
            <a:ext cx="822215" cy="483951"/>
          </a:xfrm>
          <a:prstGeom prst="roundRect">
            <a:avLst/>
          </a:prstGeom>
          <a:solidFill>
            <a:srgbClr val="2F559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지방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  <a:p>
            <a:pPr algn="ctr"/>
            <a:r>
              <a:rPr lang="ko-KR" altLang="en-US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rPr>
              <a:t>정부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E057DDE2-C988-4450-B8BE-EC34DF5C27CD}"/>
              </a:ext>
            </a:extLst>
          </p:cNvPr>
          <p:cNvSpPr txBox="1"/>
          <p:nvPr/>
        </p:nvSpPr>
        <p:spPr>
          <a:xfrm>
            <a:off x="7610929" y="5272490"/>
            <a:ext cx="351938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10210" marR="0" indent="-410210" algn="just" fontAlgn="base" latinLnBrk="1">
              <a:spcBef>
                <a:spcPts val="700"/>
              </a:spcBef>
              <a:spcAft>
                <a:spcPts val="0"/>
              </a:spcAft>
              <a:tabLst>
                <a:tab pos="1398270" algn="l"/>
              </a:tabLst>
            </a:pPr>
            <a:r>
              <a:rPr lang="en-US" altLang="ko-KR" sz="1400" spc="-7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To – Be</a:t>
            </a:r>
            <a:r>
              <a:rPr kumimoji="0" lang="ko-KR" altLang="en-US" sz="1400" b="0" i="0" u="none" strike="noStrike" cap="none" spc="-70" normalizeH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｜</a:t>
            </a:r>
            <a:r>
              <a:rPr lang="ko-KR" altLang="en-US" sz="1400" b="1" spc="-70" dirty="0">
                <a:solidFill>
                  <a:schemeClr val="accent1">
                    <a:lumMod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선순환</a:t>
            </a:r>
            <a:r>
              <a:rPr lang="en-US" altLang="ko-KR" sz="1400" b="1" spc="-70" dirty="0">
                <a:solidFill>
                  <a:schemeClr val="accent1">
                    <a:lumMod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b="1" spc="-70" dirty="0" err="1">
                <a:solidFill>
                  <a:schemeClr val="accent1">
                    <a:lumMod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다부처</a:t>
            </a:r>
            <a:r>
              <a:rPr lang="en-US" altLang="ko-KR" sz="1400" b="1" spc="-70" dirty="0">
                <a:solidFill>
                  <a:schemeClr val="accent1">
                    <a:lumMod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b="1" spc="-70" dirty="0">
                <a:solidFill>
                  <a:schemeClr val="accent1">
                    <a:lumMod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지역연계</a:t>
            </a:r>
            <a:r>
              <a:rPr lang="en-US" altLang="ko-KR" sz="1400" b="1" spc="-70" dirty="0">
                <a:solidFill>
                  <a:schemeClr val="accent1">
                    <a:lumMod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b="1" spc="-70" dirty="0">
                <a:solidFill>
                  <a:schemeClr val="accent1">
                    <a:lumMod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지역혁신</a:t>
            </a:r>
            <a:endParaRPr lang="en-US" altLang="ko-KR" sz="1400" b="1" spc="-70" dirty="0">
              <a:solidFill>
                <a:schemeClr val="accent1">
                  <a:lumMod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C671CA80-D3B7-4750-9117-B420D131C94C}"/>
              </a:ext>
            </a:extLst>
          </p:cNvPr>
          <p:cNvSpPr txBox="1"/>
          <p:nvPr/>
        </p:nvSpPr>
        <p:spPr>
          <a:xfrm>
            <a:off x="2843695" y="5272490"/>
            <a:ext cx="312441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10210" marR="0" indent="-410210" algn="just" fontAlgn="base" latinLnBrk="1">
              <a:spcBef>
                <a:spcPts val="700"/>
              </a:spcBef>
              <a:spcAft>
                <a:spcPts val="0"/>
              </a:spcAft>
              <a:tabLst>
                <a:tab pos="1398270" algn="l"/>
              </a:tabLst>
            </a:pPr>
            <a:r>
              <a:rPr lang="en-US" altLang="ko-KR" sz="1400" spc="-7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As– Is</a:t>
            </a:r>
            <a:r>
              <a:rPr kumimoji="0" lang="ko-KR" altLang="en-US" sz="1400" b="0" i="0" u="none" strike="noStrike" cap="none" spc="-70" normalizeH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effectLst/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｜</a:t>
            </a:r>
            <a:r>
              <a:rPr lang="ko-KR" altLang="en-US" sz="1400" b="1" spc="-70" dirty="0" err="1">
                <a:solidFill>
                  <a:schemeClr val="accent1">
                    <a:lumMod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일방향</a:t>
            </a:r>
            <a:r>
              <a:rPr lang="en-US" altLang="ko-KR" sz="1400" b="1" spc="-70" dirty="0">
                <a:solidFill>
                  <a:schemeClr val="accent1">
                    <a:lumMod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b="1" spc="-70" dirty="0">
                <a:solidFill>
                  <a:schemeClr val="accent1">
                    <a:lumMod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개별 부처</a:t>
            </a:r>
            <a:r>
              <a:rPr lang="en-US" altLang="ko-KR" sz="1400" b="1" spc="-70" dirty="0">
                <a:solidFill>
                  <a:schemeClr val="accent1">
                    <a:lumMod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b="1" spc="-70" dirty="0">
                <a:solidFill>
                  <a:schemeClr val="accent1">
                    <a:lumMod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개별 사업</a:t>
            </a:r>
            <a:r>
              <a:rPr lang="en-US" altLang="ko-KR" sz="1400" b="1" spc="-70" dirty="0">
                <a:solidFill>
                  <a:schemeClr val="accent1">
                    <a:lumMod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</a:p>
        </p:txBody>
      </p:sp>
      <p:sp>
        <p:nvSpPr>
          <p:cNvPr id="20" name="화살표: 줄무늬가 있는 오른쪽 19">
            <a:extLst>
              <a:ext uri="{FF2B5EF4-FFF2-40B4-BE49-F238E27FC236}">
                <a16:creationId xmlns:a16="http://schemas.microsoft.com/office/drawing/2014/main" id="{B87392B8-3259-45BA-9F7C-82FF695C957A}"/>
              </a:ext>
            </a:extLst>
          </p:cNvPr>
          <p:cNvSpPr/>
          <p:nvPr/>
        </p:nvSpPr>
        <p:spPr>
          <a:xfrm>
            <a:off x="6741569" y="2197519"/>
            <a:ext cx="493598" cy="2233600"/>
          </a:xfrm>
          <a:prstGeom prst="stripedRight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just" fontAlgn="base">
              <a:lnSpc>
                <a:spcPct val="150000"/>
              </a:lnSpc>
            </a:pPr>
            <a:endParaRPr lang="ko-KR" altLang="en-US" kern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돋움"/>
              <a:ea typeface="돋움"/>
            </a:endParaRPr>
          </a:p>
        </p:txBody>
      </p:sp>
    </p:spTree>
    <p:extLst>
      <p:ext uri="{BB962C8B-B14F-4D97-AF65-F5344CB8AC3E}">
        <p14:creationId xmlns:p14="http://schemas.microsoft.com/office/powerpoint/2010/main" val="13906961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EBAD52B1-5430-190E-B930-7A27AC543AF9}"/>
              </a:ext>
            </a:extLst>
          </p:cNvPr>
          <p:cNvSpPr/>
          <p:nvPr/>
        </p:nvSpPr>
        <p:spPr>
          <a:xfrm>
            <a:off x="2128979" y="0"/>
            <a:ext cx="374111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6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D17D28E-4F65-0026-3D1F-1808DC77FD16}"/>
              </a:ext>
            </a:extLst>
          </p:cNvPr>
          <p:cNvSpPr/>
          <p:nvPr/>
        </p:nvSpPr>
        <p:spPr>
          <a:xfrm>
            <a:off x="0" y="0"/>
            <a:ext cx="2123954" cy="6858000"/>
          </a:xfrm>
          <a:prstGeom prst="rect">
            <a:avLst/>
          </a:prstGeom>
          <a:gradFill flip="none" rotWithShape="1">
            <a:gsLst>
              <a:gs pos="0">
                <a:srgbClr val="177FAD"/>
              </a:gs>
              <a:gs pos="100000">
                <a:srgbClr val="54BBE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0BA13D6-8094-1AE0-A82E-05E9E28D5C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5120" y="406243"/>
            <a:ext cx="1227379" cy="152951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3ED851F4-0462-4D63-8077-B377C442AC82}"/>
              </a:ext>
            </a:extLst>
          </p:cNvPr>
          <p:cNvGrpSpPr/>
          <p:nvPr/>
        </p:nvGrpSpPr>
        <p:grpSpPr>
          <a:xfrm>
            <a:off x="2766251" y="1091166"/>
            <a:ext cx="3843821" cy="338554"/>
            <a:chOff x="2723427" y="1750135"/>
            <a:chExt cx="3843821" cy="338554"/>
          </a:xfrm>
        </p:grpSpPr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EDFC947D-4E21-4DB0-81D8-EC0B411E199A}"/>
                </a:ext>
              </a:extLst>
            </p:cNvPr>
            <p:cNvGrpSpPr/>
            <p:nvPr/>
          </p:nvGrpSpPr>
          <p:grpSpPr>
            <a:xfrm>
              <a:off x="2723427" y="1816502"/>
              <a:ext cx="101293" cy="172318"/>
              <a:chOff x="2685327" y="1759352"/>
              <a:chExt cx="172422" cy="293322"/>
            </a:xfrm>
          </p:grpSpPr>
          <p:sp>
            <p:nvSpPr>
              <p:cNvPr id="37" name="타원 36">
                <a:extLst>
                  <a:ext uri="{FF2B5EF4-FFF2-40B4-BE49-F238E27FC236}">
                    <a16:creationId xmlns:a16="http://schemas.microsoft.com/office/drawing/2014/main" id="{F5EB4BA2-3A6A-472D-9C07-E223FF12A5AB}"/>
                  </a:ext>
                </a:extLst>
              </p:cNvPr>
              <p:cNvSpPr/>
              <p:nvPr/>
            </p:nvSpPr>
            <p:spPr>
              <a:xfrm>
                <a:off x="2685327" y="1759352"/>
                <a:ext cx="172422" cy="172422"/>
              </a:xfrm>
              <a:prstGeom prst="ellipse">
                <a:avLst/>
              </a:prstGeom>
              <a:solidFill>
                <a:srgbClr val="0065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8" name="타원 37">
                <a:extLst>
                  <a:ext uri="{FF2B5EF4-FFF2-40B4-BE49-F238E27FC236}">
                    <a16:creationId xmlns:a16="http://schemas.microsoft.com/office/drawing/2014/main" id="{EDD2045A-716A-4B55-9C4B-1F15DE9DB8A7}"/>
                  </a:ext>
                </a:extLst>
              </p:cNvPr>
              <p:cNvSpPr/>
              <p:nvPr/>
            </p:nvSpPr>
            <p:spPr>
              <a:xfrm>
                <a:off x="2685327" y="1880252"/>
                <a:ext cx="172422" cy="172422"/>
              </a:xfrm>
              <a:prstGeom prst="ellipse">
                <a:avLst/>
              </a:prstGeom>
              <a:solidFill>
                <a:srgbClr val="54BB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9F71230B-FF80-485F-96FF-68398E7D0FED}"/>
                </a:ext>
              </a:extLst>
            </p:cNvPr>
            <p:cNvSpPr txBox="1"/>
            <p:nvPr/>
          </p:nvSpPr>
          <p:spPr>
            <a:xfrm>
              <a:off x="2854372" y="1750135"/>
              <a:ext cx="371287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초광역권 발전 분야 인재육성과 일자리 방안</a:t>
              </a:r>
            </a:p>
          </p:txBody>
        </p:sp>
      </p:grpSp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id="{E1764946-AAB3-4965-A39A-4E0D33DB0E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1634507"/>
              </p:ext>
            </p:extLst>
          </p:nvPr>
        </p:nvGraphicFramePr>
        <p:xfrm>
          <a:off x="-14103" y="1654017"/>
          <a:ext cx="2123954" cy="25027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3954">
                  <a:extLst>
                    <a:ext uri="{9D8B030D-6E8A-4147-A177-3AD203B41FA5}">
                      <a16:colId xmlns:a16="http://schemas.microsoft.com/office/drawing/2014/main" val="2378240077"/>
                    </a:ext>
                  </a:extLst>
                </a:gridCol>
              </a:tblGrid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I.</a:t>
                      </a:r>
                      <a:r>
                        <a:rPr lang="en-US" altLang="ko-KR" sz="1200" kern="0" spc="0" baseline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 </a:t>
                      </a:r>
                      <a:r>
                        <a:rPr lang="ko-KR" altLang="en-US" sz="1200" kern="0" spc="0" baseline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이제는 지방대학 시대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4321403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지역 현황과 기여도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772467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III.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산학연협력 현황과 요구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6219594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rgbClr val="0065B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IV. </a:t>
                      </a:r>
                      <a:r>
                        <a:rPr lang="ko-KR" altLang="en-US" sz="1200" kern="0" spc="0" dirty="0">
                          <a:solidFill>
                            <a:srgbClr val="0065B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지산학연 협력 방안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7160813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V. 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나가면서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5779254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D325E95E-127A-4296-A9DE-DE36A29E9BDD}"/>
              </a:ext>
            </a:extLst>
          </p:cNvPr>
          <p:cNvSpPr txBox="1"/>
          <p:nvPr/>
        </p:nvSpPr>
        <p:spPr>
          <a:xfrm>
            <a:off x="2625564" y="497711"/>
            <a:ext cx="6217493" cy="439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IV. </a:t>
            </a:r>
            <a:r>
              <a:rPr lang="ko-KR" altLang="en-US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지산학연 협력 방안</a:t>
            </a:r>
            <a:r>
              <a:rPr lang="en-US" altLang="ko-KR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endParaRPr lang="en-US" altLang="ko-KR" sz="2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103" name="그룹 102">
            <a:extLst>
              <a:ext uri="{FF2B5EF4-FFF2-40B4-BE49-F238E27FC236}">
                <a16:creationId xmlns:a16="http://schemas.microsoft.com/office/drawing/2014/main" id="{654D40BD-C85D-42EA-A1A8-DB16B6E51336}"/>
              </a:ext>
            </a:extLst>
          </p:cNvPr>
          <p:cNvGrpSpPr/>
          <p:nvPr/>
        </p:nvGrpSpPr>
        <p:grpSpPr>
          <a:xfrm>
            <a:off x="5103320" y="1673474"/>
            <a:ext cx="4211995" cy="1801708"/>
            <a:chOff x="5187777" y="1676615"/>
            <a:chExt cx="4211995" cy="1801708"/>
          </a:xfrm>
        </p:grpSpPr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8257A6D6-A38F-437F-952A-62AA76448F65}"/>
                </a:ext>
              </a:extLst>
            </p:cNvPr>
            <p:cNvGrpSpPr/>
            <p:nvPr/>
          </p:nvGrpSpPr>
          <p:grpSpPr>
            <a:xfrm>
              <a:off x="5187777" y="1676615"/>
              <a:ext cx="4211995" cy="932601"/>
              <a:chOff x="4862411" y="1429720"/>
              <a:chExt cx="4211995" cy="932601"/>
            </a:xfrm>
          </p:grpSpPr>
          <p:grpSp>
            <p:nvGrpSpPr>
              <p:cNvPr id="10" name="그룹 9">
                <a:extLst>
                  <a:ext uri="{FF2B5EF4-FFF2-40B4-BE49-F238E27FC236}">
                    <a16:creationId xmlns:a16="http://schemas.microsoft.com/office/drawing/2014/main" id="{A11DEA8C-F5F9-4410-BA92-49929A683A23}"/>
                  </a:ext>
                </a:extLst>
              </p:cNvPr>
              <p:cNvGrpSpPr/>
              <p:nvPr/>
            </p:nvGrpSpPr>
            <p:grpSpPr>
              <a:xfrm>
                <a:off x="4862411" y="2014379"/>
                <a:ext cx="4211995" cy="347942"/>
                <a:chOff x="4142073" y="1760882"/>
                <a:chExt cx="4211995" cy="347942"/>
              </a:xfrm>
            </p:grpSpPr>
            <p:grpSp>
              <p:nvGrpSpPr>
                <p:cNvPr id="6" name="그룹 5">
                  <a:extLst>
                    <a:ext uri="{FF2B5EF4-FFF2-40B4-BE49-F238E27FC236}">
                      <a16:creationId xmlns:a16="http://schemas.microsoft.com/office/drawing/2014/main" id="{8DE26EEF-28BB-495E-8401-968C137E0F4F}"/>
                    </a:ext>
                  </a:extLst>
                </p:cNvPr>
                <p:cNvGrpSpPr/>
                <p:nvPr/>
              </p:nvGrpSpPr>
              <p:grpSpPr>
                <a:xfrm>
                  <a:off x="7666005" y="1760882"/>
                  <a:ext cx="688063" cy="338413"/>
                  <a:chOff x="3775295" y="1875695"/>
                  <a:chExt cx="688063" cy="338413"/>
                </a:xfrm>
              </p:grpSpPr>
              <p:sp>
                <p:nvSpPr>
                  <p:cNvPr id="3" name="사각형: 둥근 모서리 2">
                    <a:extLst>
                      <a:ext uri="{FF2B5EF4-FFF2-40B4-BE49-F238E27FC236}">
                        <a16:creationId xmlns:a16="http://schemas.microsoft.com/office/drawing/2014/main" id="{9B7586B2-F9C5-4A26-BBE3-200B46971D29}"/>
                      </a:ext>
                    </a:extLst>
                  </p:cNvPr>
                  <p:cNvSpPr/>
                  <p:nvPr/>
                </p:nvSpPr>
                <p:spPr>
                  <a:xfrm>
                    <a:off x="3775295" y="1875695"/>
                    <a:ext cx="688063" cy="338413"/>
                  </a:xfrm>
                  <a:prstGeom prst="roundRect">
                    <a:avLst>
                      <a:gd name="adj" fmla="val 44412"/>
                    </a:avLst>
                  </a:prstGeom>
                  <a:ln w="19050">
                    <a:solidFill>
                      <a:srgbClr val="2F5597"/>
                    </a:solidFill>
                  </a:ln>
                </p:spPr>
                <p:txBody>
                  <a:bodyPr wrap="square" rtlCol="0" anchor="ctr">
                    <a:spAutoFit/>
                  </a:bodyPr>
                  <a:lstStyle/>
                  <a:p>
                    <a:pPr algn="just" fontAlgn="base">
                      <a:lnSpc>
                        <a:spcPct val="150000"/>
                      </a:lnSpc>
                    </a:pPr>
                    <a:endParaRPr lang="ko-KR" altLang="en-US" kern="0" dirty="0">
                      <a:solidFill>
                        <a:srgbClr val="000000"/>
                      </a:solidFill>
                      <a:latin typeface="돋움"/>
                      <a:ea typeface="돋움"/>
                    </a:endParaRPr>
                  </a:p>
                </p:txBody>
              </p:sp>
              <p:sp>
                <p:nvSpPr>
                  <p:cNvPr id="5" name="TextBox 4">
                    <a:extLst>
                      <a:ext uri="{FF2B5EF4-FFF2-40B4-BE49-F238E27FC236}">
                        <a16:creationId xmlns:a16="http://schemas.microsoft.com/office/drawing/2014/main" id="{6851ABA1-B378-47B0-AC86-3FB47E8110E7}"/>
                      </a:ext>
                    </a:extLst>
                  </p:cNvPr>
                  <p:cNvSpPr txBox="1"/>
                  <p:nvPr/>
                </p:nvSpPr>
                <p:spPr>
                  <a:xfrm>
                    <a:off x="3882712" y="1914645"/>
                    <a:ext cx="469506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l" fontAlgn="base" latinLnBrk="0"/>
                    <a:r>
                      <a:rPr lang="ko-KR" altLang="en-US" sz="1200" b="1" dirty="0">
                        <a:latin typeface="한컴산뜻돋움" panose="02000000000000000000" pitchFamily="2" charset="-127"/>
                        <a:ea typeface="한컴산뜻돋움" panose="02000000000000000000" pitchFamily="2" charset="-127"/>
                      </a:rPr>
                      <a:t>기업</a:t>
                    </a:r>
                  </a:p>
                </p:txBody>
              </p:sp>
            </p:grpSp>
            <p:grpSp>
              <p:nvGrpSpPr>
                <p:cNvPr id="46" name="그룹 45">
                  <a:extLst>
                    <a:ext uri="{FF2B5EF4-FFF2-40B4-BE49-F238E27FC236}">
                      <a16:creationId xmlns:a16="http://schemas.microsoft.com/office/drawing/2014/main" id="{76DF4E25-40CB-4BC1-B5B4-01352CD8C823}"/>
                    </a:ext>
                  </a:extLst>
                </p:cNvPr>
                <p:cNvGrpSpPr/>
                <p:nvPr/>
              </p:nvGrpSpPr>
              <p:grpSpPr>
                <a:xfrm>
                  <a:off x="4142073" y="1760883"/>
                  <a:ext cx="688063" cy="338413"/>
                  <a:chOff x="3775295" y="1875695"/>
                  <a:chExt cx="688063" cy="338413"/>
                </a:xfrm>
              </p:grpSpPr>
              <p:sp>
                <p:nvSpPr>
                  <p:cNvPr id="47" name="사각형: 둥근 모서리 46">
                    <a:extLst>
                      <a:ext uri="{FF2B5EF4-FFF2-40B4-BE49-F238E27FC236}">
                        <a16:creationId xmlns:a16="http://schemas.microsoft.com/office/drawing/2014/main" id="{00FFBE7E-98F2-4AD4-BB8E-5BFD9C046B9E}"/>
                      </a:ext>
                    </a:extLst>
                  </p:cNvPr>
                  <p:cNvSpPr/>
                  <p:nvPr/>
                </p:nvSpPr>
                <p:spPr>
                  <a:xfrm>
                    <a:off x="3775295" y="1875695"/>
                    <a:ext cx="688063" cy="338413"/>
                  </a:xfrm>
                  <a:prstGeom prst="roundRect">
                    <a:avLst>
                      <a:gd name="adj" fmla="val 44412"/>
                    </a:avLst>
                  </a:prstGeom>
                  <a:ln w="19050">
                    <a:solidFill>
                      <a:srgbClr val="2F5597"/>
                    </a:solidFill>
                  </a:ln>
                </p:spPr>
                <p:txBody>
                  <a:bodyPr wrap="square" rtlCol="0" anchor="ctr">
                    <a:spAutoFit/>
                  </a:bodyPr>
                  <a:lstStyle/>
                  <a:p>
                    <a:pPr algn="just" fontAlgn="base">
                      <a:lnSpc>
                        <a:spcPct val="150000"/>
                      </a:lnSpc>
                    </a:pPr>
                    <a:endParaRPr lang="ko-KR" altLang="en-US" kern="0" dirty="0">
                      <a:solidFill>
                        <a:srgbClr val="000000"/>
                      </a:solidFill>
                      <a:latin typeface="돋움"/>
                      <a:ea typeface="돋움"/>
                    </a:endParaRPr>
                  </a:p>
                </p:txBody>
              </p:sp>
              <p:sp>
                <p:nvSpPr>
                  <p:cNvPr id="48" name="TextBox 47">
                    <a:extLst>
                      <a:ext uri="{FF2B5EF4-FFF2-40B4-BE49-F238E27FC236}">
                        <a16:creationId xmlns:a16="http://schemas.microsoft.com/office/drawing/2014/main" id="{23D7F265-EE23-4F5E-BA36-CA74AB1CB37A}"/>
                      </a:ext>
                    </a:extLst>
                  </p:cNvPr>
                  <p:cNvSpPr txBox="1"/>
                  <p:nvPr/>
                </p:nvSpPr>
                <p:spPr>
                  <a:xfrm>
                    <a:off x="3871322" y="1914646"/>
                    <a:ext cx="540390" cy="27699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l" fontAlgn="base" latinLnBrk="0"/>
                    <a:r>
                      <a:rPr lang="ko-KR" altLang="en-US" sz="1200" b="1" dirty="0">
                        <a:latin typeface="한컴산뜻돋움" panose="02000000000000000000" pitchFamily="2" charset="-127"/>
                        <a:ea typeface="한컴산뜻돋움" panose="02000000000000000000" pitchFamily="2" charset="-127"/>
                      </a:rPr>
                      <a:t>인재</a:t>
                    </a:r>
                  </a:p>
                </p:txBody>
              </p:sp>
            </p:grpSp>
            <p:grpSp>
              <p:nvGrpSpPr>
                <p:cNvPr id="49" name="그룹 48">
                  <a:extLst>
                    <a:ext uri="{FF2B5EF4-FFF2-40B4-BE49-F238E27FC236}">
                      <a16:creationId xmlns:a16="http://schemas.microsoft.com/office/drawing/2014/main" id="{C35DF241-A9FE-4352-B403-E1439A9812AE}"/>
                    </a:ext>
                  </a:extLst>
                </p:cNvPr>
                <p:cNvGrpSpPr/>
                <p:nvPr/>
              </p:nvGrpSpPr>
              <p:grpSpPr>
                <a:xfrm>
                  <a:off x="5541836" y="1764880"/>
                  <a:ext cx="688063" cy="338413"/>
                  <a:chOff x="3775295" y="1875695"/>
                  <a:chExt cx="688063" cy="338413"/>
                </a:xfrm>
              </p:grpSpPr>
              <p:sp>
                <p:nvSpPr>
                  <p:cNvPr id="50" name="사각형: 둥근 모서리 49">
                    <a:extLst>
                      <a:ext uri="{FF2B5EF4-FFF2-40B4-BE49-F238E27FC236}">
                        <a16:creationId xmlns:a16="http://schemas.microsoft.com/office/drawing/2014/main" id="{B70323BA-DB89-4407-8C35-30B3D8F62B03}"/>
                      </a:ext>
                    </a:extLst>
                  </p:cNvPr>
                  <p:cNvSpPr/>
                  <p:nvPr/>
                </p:nvSpPr>
                <p:spPr>
                  <a:xfrm>
                    <a:off x="3775295" y="1875695"/>
                    <a:ext cx="688063" cy="338413"/>
                  </a:xfrm>
                  <a:prstGeom prst="roundRect">
                    <a:avLst>
                      <a:gd name="adj" fmla="val 44412"/>
                    </a:avLst>
                  </a:prstGeom>
                  <a:ln w="19050">
                    <a:solidFill>
                      <a:srgbClr val="2F5597"/>
                    </a:solidFill>
                  </a:ln>
                </p:spPr>
                <p:txBody>
                  <a:bodyPr wrap="square" rtlCol="0" anchor="ctr">
                    <a:spAutoFit/>
                  </a:bodyPr>
                  <a:lstStyle/>
                  <a:p>
                    <a:pPr algn="just" fontAlgn="base">
                      <a:lnSpc>
                        <a:spcPct val="150000"/>
                      </a:lnSpc>
                    </a:pPr>
                    <a:endParaRPr lang="ko-KR" altLang="en-US" kern="0" dirty="0">
                      <a:solidFill>
                        <a:srgbClr val="000000"/>
                      </a:solidFill>
                      <a:latin typeface="돋움"/>
                      <a:ea typeface="돋움"/>
                    </a:endParaRPr>
                  </a:p>
                </p:txBody>
              </p:sp>
              <p:sp>
                <p:nvSpPr>
                  <p:cNvPr id="51" name="TextBox 50">
                    <a:extLst>
                      <a:ext uri="{FF2B5EF4-FFF2-40B4-BE49-F238E27FC236}">
                        <a16:creationId xmlns:a16="http://schemas.microsoft.com/office/drawing/2014/main" id="{D048A92F-BB0D-4E11-9F01-B106104A54DC}"/>
                      </a:ext>
                    </a:extLst>
                  </p:cNvPr>
                  <p:cNvSpPr txBox="1"/>
                  <p:nvPr/>
                </p:nvSpPr>
                <p:spPr>
                  <a:xfrm>
                    <a:off x="3892544" y="1924478"/>
                    <a:ext cx="513766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l" fontAlgn="base" latinLnBrk="0"/>
                    <a:r>
                      <a:rPr lang="ko-KR" altLang="en-US" sz="1200" b="1" dirty="0">
                        <a:latin typeface="한컴산뜻돋움" panose="02000000000000000000" pitchFamily="2" charset="-127"/>
                        <a:ea typeface="한컴산뜻돋움" panose="02000000000000000000" pitchFamily="2" charset="-127"/>
                      </a:rPr>
                      <a:t>대학</a:t>
                    </a:r>
                  </a:p>
                </p:txBody>
              </p:sp>
            </p:grpSp>
            <p:grpSp>
              <p:nvGrpSpPr>
                <p:cNvPr id="52" name="그룹 51">
                  <a:extLst>
                    <a:ext uri="{FF2B5EF4-FFF2-40B4-BE49-F238E27FC236}">
                      <a16:creationId xmlns:a16="http://schemas.microsoft.com/office/drawing/2014/main" id="{3ABF1CF6-7C0C-47AA-9991-CBD053BF178F}"/>
                    </a:ext>
                  </a:extLst>
                </p:cNvPr>
                <p:cNvGrpSpPr/>
                <p:nvPr/>
              </p:nvGrpSpPr>
              <p:grpSpPr>
                <a:xfrm>
                  <a:off x="6266242" y="1770411"/>
                  <a:ext cx="688063" cy="338413"/>
                  <a:chOff x="3775295" y="1875695"/>
                  <a:chExt cx="688063" cy="338413"/>
                </a:xfrm>
              </p:grpSpPr>
              <p:sp>
                <p:nvSpPr>
                  <p:cNvPr id="53" name="사각형: 둥근 모서리 52">
                    <a:extLst>
                      <a:ext uri="{FF2B5EF4-FFF2-40B4-BE49-F238E27FC236}">
                        <a16:creationId xmlns:a16="http://schemas.microsoft.com/office/drawing/2014/main" id="{C58C0E80-A14C-4632-87BD-84A69ECCDFC2}"/>
                      </a:ext>
                    </a:extLst>
                  </p:cNvPr>
                  <p:cNvSpPr/>
                  <p:nvPr/>
                </p:nvSpPr>
                <p:spPr>
                  <a:xfrm>
                    <a:off x="3775295" y="1875695"/>
                    <a:ext cx="688063" cy="338413"/>
                  </a:xfrm>
                  <a:prstGeom prst="roundRect">
                    <a:avLst>
                      <a:gd name="adj" fmla="val 44412"/>
                    </a:avLst>
                  </a:prstGeom>
                  <a:ln w="19050">
                    <a:solidFill>
                      <a:srgbClr val="2F5597"/>
                    </a:solidFill>
                  </a:ln>
                </p:spPr>
                <p:txBody>
                  <a:bodyPr wrap="square" rtlCol="0" anchor="ctr">
                    <a:spAutoFit/>
                  </a:bodyPr>
                  <a:lstStyle/>
                  <a:p>
                    <a:pPr algn="just" fontAlgn="base">
                      <a:lnSpc>
                        <a:spcPct val="150000"/>
                      </a:lnSpc>
                    </a:pPr>
                    <a:endParaRPr lang="ko-KR" altLang="en-US" kern="0" dirty="0">
                      <a:solidFill>
                        <a:srgbClr val="000000"/>
                      </a:solidFill>
                      <a:latin typeface="돋움"/>
                      <a:ea typeface="돋움"/>
                    </a:endParaRPr>
                  </a:p>
                </p:txBody>
              </p:sp>
              <p:sp>
                <p:nvSpPr>
                  <p:cNvPr id="54" name="TextBox 53">
                    <a:extLst>
                      <a:ext uri="{FF2B5EF4-FFF2-40B4-BE49-F238E27FC236}">
                        <a16:creationId xmlns:a16="http://schemas.microsoft.com/office/drawing/2014/main" id="{3C0CC8AC-F62F-4FAE-B9C4-7BC1256F3087}"/>
                      </a:ext>
                    </a:extLst>
                  </p:cNvPr>
                  <p:cNvSpPr txBox="1"/>
                  <p:nvPr/>
                </p:nvSpPr>
                <p:spPr>
                  <a:xfrm>
                    <a:off x="3812263" y="1914096"/>
                    <a:ext cx="621599" cy="27699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l" fontAlgn="base" latinLnBrk="0"/>
                    <a:r>
                      <a:rPr lang="ko-KR" altLang="en-US" sz="1200" b="1" dirty="0">
                        <a:latin typeface="한컴산뜻돋움" panose="02000000000000000000" pitchFamily="2" charset="-127"/>
                        <a:ea typeface="한컴산뜻돋움" panose="02000000000000000000" pitchFamily="2" charset="-127"/>
                      </a:rPr>
                      <a:t>연구소</a:t>
                    </a:r>
                  </a:p>
                </p:txBody>
              </p:sp>
            </p:grpSp>
            <p:cxnSp>
              <p:nvCxnSpPr>
                <p:cNvPr id="55" name="직선 화살표 연결선 54">
                  <a:extLst>
                    <a:ext uri="{FF2B5EF4-FFF2-40B4-BE49-F238E27FC236}">
                      <a16:creationId xmlns:a16="http://schemas.microsoft.com/office/drawing/2014/main" id="{6BF1DC7B-298E-4816-B389-204B71CF072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4956579" y="1934401"/>
                  <a:ext cx="446496" cy="0"/>
                </a:xfrm>
                <a:prstGeom prst="straightConnector1">
                  <a:avLst/>
                </a:prstGeom>
                <a:ln w="28575">
                  <a:tailEnd type="triangle"/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6" name="직선 화살표 연결선 55">
                  <a:extLst>
                    <a:ext uri="{FF2B5EF4-FFF2-40B4-BE49-F238E27FC236}">
                      <a16:creationId xmlns:a16="http://schemas.microsoft.com/office/drawing/2014/main" id="{5031C097-3F72-4122-A5C5-9B37FB55016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7059654" y="1934401"/>
                  <a:ext cx="446496" cy="0"/>
                </a:xfrm>
                <a:prstGeom prst="straightConnector1">
                  <a:avLst/>
                </a:prstGeom>
                <a:ln w="28575">
                  <a:tailEnd type="triangle"/>
                </a:ln>
              </p:spPr>
              <p:style>
                <a:lnRef idx="3">
                  <a:schemeClr val="accent1"/>
                </a:lnRef>
                <a:fillRef idx="0">
                  <a:schemeClr val="accent1"/>
                </a:fillRef>
                <a:effectRef idx="2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2" name="그룹 11">
                <a:extLst>
                  <a:ext uri="{FF2B5EF4-FFF2-40B4-BE49-F238E27FC236}">
                    <a16:creationId xmlns:a16="http://schemas.microsoft.com/office/drawing/2014/main" id="{9DF28030-8578-4610-83BD-96917E65DDD5}"/>
                  </a:ext>
                </a:extLst>
              </p:cNvPr>
              <p:cNvGrpSpPr/>
              <p:nvPr/>
            </p:nvGrpSpPr>
            <p:grpSpPr>
              <a:xfrm>
                <a:off x="6628445" y="1429720"/>
                <a:ext cx="688063" cy="338413"/>
                <a:chOff x="6624377" y="1468121"/>
                <a:chExt cx="688063" cy="338413"/>
              </a:xfrm>
            </p:grpSpPr>
            <p:sp>
              <p:nvSpPr>
                <p:cNvPr id="58" name="사각형: 둥근 모서리 57">
                  <a:extLst>
                    <a:ext uri="{FF2B5EF4-FFF2-40B4-BE49-F238E27FC236}">
                      <a16:creationId xmlns:a16="http://schemas.microsoft.com/office/drawing/2014/main" id="{3496E3D7-277C-4129-BBEE-B81E4A932317}"/>
                    </a:ext>
                  </a:extLst>
                </p:cNvPr>
                <p:cNvSpPr/>
                <p:nvPr/>
              </p:nvSpPr>
              <p:spPr>
                <a:xfrm>
                  <a:off x="6624377" y="1468121"/>
                  <a:ext cx="688063" cy="338413"/>
                </a:xfrm>
                <a:prstGeom prst="roundRect">
                  <a:avLst>
                    <a:gd name="adj" fmla="val 44412"/>
                  </a:avLst>
                </a:prstGeom>
                <a:ln w="19050">
                  <a:solidFill>
                    <a:srgbClr val="2F5597"/>
                  </a:solidFill>
                </a:ln>
              </p:spPr>
              <p:txBody>
                <a:bodyPr wrap="square" rtlCol="0" anchor="ctr">
                  <a:spAutoFit/>
                </a:bodyPr>
                <a:lstStyle/>
                <a:p>
                  <a:pPr algn="just" fontAlgn="base">
                    <a:lnSpc>
                      <a:spcPct val="150000"/>
                    </a:lnSpc>
                  </a:pPr>
                  <a:endParaRPr lang="ko-KR" altLang="en-US" kern="0" dirty="0">
                    <a:solidFill>
                      <a:srgbClr val="000000"/>
                    </a:solidFill>
                    <a:latin typeface="돋움"/>
                    <a:ea typeface="돋움"/>
                  </a:endParaRPr>
                </a:p>
              </p:txBody>
            </p:sp>
            <p:sp>
              <p:nvSpPr>
                <p:cNvPr id="59" name="TextBox 58">
                  <a:extLst>
                    <a:ext uri="{FF2B5EF4-FFF2-40B4-BE49-F238E27FC236}">
                      <a16:creationId xmlns:a16="http://schemas.microsoft.com/office/drawing/2014/main" id="{038E295F-0CC7-4962-8614-F5125D0C1344}"/>
                    </a:ext>
                  </a:extLst>
                </p:cNvPr>
                <p:cNvSpPr txBox="1"/>
                <p:nvPr/>
              </p:nvSpPr>
              <p:spPr>
                <a:xfrm>
                  <a:off x="6731015" y="1507071"/>
                  <a:ext cx="560406" cy="2827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l" fontAlgn="base" latinLnBrk="0"/>
                  <a:r>
                    <a:rPr lang="ko-KR" altLang="en-US" sz="1200" b="1" dirty="0">
                      <a:latin typeface="한컴산뜻돋움" panose="02000000000000000000" pitchFamily="2" charset="-127"/>
                      <a:ea typeface="한컴산뜻돋움" panose="02000000000000000000" pitchFamily="2" charset="-127"/>
                    </a:rPr>
                    <a:t>지역</a:t>
                  </a:r>
                </a:p>
              </p:txBody>
            </p:sp>
          </p:grpSp>
          <p:sp>
            <p:nvSpPr>
              <p:cNvPr id="13" name="원호 12">
                <a:extLst>
                  <a:ext uri="{FF2B5EF4-FFF2-40B4-BE49-F238E27FC236}">
                    <a16:creationId xmlns:a16="http://schemas.microsoft.com/office/drawing/2014/main" id="{425ED769-AD47-4EB9-BD25-E489F8124CAC}"/>
                  </a:ext>
                </a:extLst>
              </p:cNvPr>
              <p:cNvSpPr/>
              <p:nvPr/>
            </p:nvSpPr>
            <p:spPr>
              <a:xfrm>
                <a:off x="7088998" y="1751435"/>
                <a:ext cx="447740" cy="415452"/>
              </a:xfrm>
              <a:prstGeom prst="arc">
                <a:avLst>
                  <a:gd name="adj1" fmla="val 16768772"/>
                  <a:gd name="adj2" fmla="val 0"/>
                </a:avLst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1" name="원호 60">
                <a:extLst>
                  <a:ext uri="{FF2B5EF4-FFF2-40B4-BE49-F238E27FC236}">
                    <a16:creationId xmlns:a16="http://schemas.microsoft.com/office/drawing/2014/main" id="{5B021F5D-D578-47AF-9042-BD279A658A49}"/>
                  </a:ext>
                </a:extLst>
              </p:cNvPr>
              <p:cNvSpPr/>
              <p:nvPr/>
            </p:nvSpPr>
            <p:spPr>
              <a:xfrm flipH="1">
                <a:off x="6406860" y="1755945"/>
                <a:ext cx="447740" cy="415452"/>
              </a:xfrm>
              <a:prstGeom prst="arc">
                <a:avLst>
                  <a:gd name="adj1" fmla="val 16768772"/>
                  <a:gd name="adj2" fmla="val 0"/>
                </a:avLst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87" name="화살표: 오른쪽 86">
              <a:extLst>
                <a:ext uri="{FF2B5EF4-FFF2-40B4-BE49-F238E27FC236}">
                  <a16:creationId xmlns:a16="http://schemas.microsoft.com/office/drawing/2014/main" id="{6947AD78-19A4-417E-A1EA-F57E3CE72BB1}"/>
                </a:ext>
              </a:extLst>
            </p:cNvPr>
            <p:cNvSpPr/>
            <p:nvPr/>
          </p:nvSpPr>
          <p:spPr>
            <a:xfrm rot="16200000">
              <a:off x="6927968" y="2599245"/>
              <a:ext cx="718304" cy="1039851"/>
            </a:xfrm>
            <a:prstGeom prst="rightArrow">
              <a:avLst>
                <a:gd name="adj1" fmla="val 51891"/>
                <a:gd name="adj2" fmla="val 48017"/>
              </a:avLst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bg1"/>
                </a:gs>
              </a:gsLst>
              <a:lin ang="10800000" scaled="1"/>
              <a:tileRect/>
            </a:gradFill>
          </p:spPr>
          <p:txBody>
            <a:bodyPr wrap="square" rtlCol="0" anchor="ctr">
              <a:spAutoFit/>
            </a:bodyPr>
            <a:lstStyle/>
            <a:p>
              <a:pPr algn="just" fontAlgn="base">
                <a:lnSpc>
                  <a:spcPct val="150000"/>
                </a:lnSpc>
              </a:pPr>
              <a:endParaRPr lang="ko-KR" altLang="en-US" kern="0" dirty="0">
                <a:solidFill>
                  <a:srgbClr val="000000"/>
                </a:solidFill>
                <a:latin typeface="돋움"/>
                <a:ea typeface="돋움"/>
              </a:endParaRPr>
            </a:p>
          </p:txBody>
        </p:sp>
      </p:grpSp>
      <p:sp>
        <p:nvSpPr>
          <p:cNvPr id="100" name="직사각형 99">
            <a:extLst>
              <a:ext uri="{FF2B5EF4-FFF2-40B4-BE49-F238E27FC236}">
                <a16:creationId xmlns:a16="http://schemas.microsoft.com/office/drawing/2014/main" id="{C4AB7DAD-42B3-4731-8FB5-5CC320C7E689}"/>
              </a:ext>
            </a:extLst>
          </p:cNvPr>
          <p:cNvSpPr/>
          <p:nvPr/>
        </p:nvSpPr>
        <p:spPr>
          <a:xfrm>
            <a:off x="6041165" y="3869221"/>
            <a:ext cx="2326323" cy="1563170"/>
          </a:xfrm>
          <a:prstGeom prst="rect">
            <a:avLst/>
          </a:prstGeom>
          <a:ln w="12700">
            <a:solidFill>
              <a:srgbClr val="4774C5"/>
            </a:solidFill>
          </a:ln>
        </p:spPr>
        <p:txBody>
          <a:bodyPr wrap="none" rtlCol="0" anchor="ctr">
            <a:spAutoFit/>
          </a:bodyPr>
          <a:lstStyle/>
          <a:p>
            <a:pPr algn="just" fontAlgn="base">
              <a:lnSpc>
                <a:spcPct val="150000"/>
              </a:lnSpc>
            </a:pPr>
            <a:endParaRPr lang="ko-KR" altLang="en-US" kern="0" dirty="0">
              <a:solidFill>
                <a:srgbClr val="000000"/>
              </a:solidFill>
              <a:latin typeface="돋움"/>
              <a:ea typeface="돋움"/>
            </a:endParaRPr>
          </a:p>
        </p:txBody>
      </p:sp>
      <p:graphicFrame>
        <p:nvGraphicFramePr>
          <p:cNvPr id="89" name="표 88">
            <a:extLst>
              <a:ext uri="{FF2B5EF4-FFF2-40B4-BE49-F238E27FC236}">
                <a16:creationId xmlns:a16="http://schemas.microsoft.com/office/drawing/2014/main" id="{92BE527C-45C0-4A4C-BA24-7F63E7436D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9925778"/>
              </p:ext>
            </p:extLst>
          </p:nvPr>
        </p:nvGraphicFramePr>
        <p:xfrm>
          <a:off x="4363683" y="4837200"/>
          <a:ext cx="2134286" cy="1231618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134286">
                  <a:extLst>
                    <a:ext uri="{9D8B030D-6E8A-4147-A177-3AD203B41FA5}">
                      <a16:colId xmlns:a16="http://schemas.microsoft.com/office/drawing/2014/main" val="4241801685"/>
                    </a:ext>
                  </a:extLst>
                </a:gridCol>
              </a:tblGrid>
              <a:tr h="3448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지자체 </a:t>
                      </a:r>
                      <a:r>
                        <a:rPr lang="en-US" altLang="ko-KR" sz="1200" b="1" kern="1200" dirty="0">
                          <a:solidFill>
                            <a:schemeClr val="bg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RISE </a:t>
                      </a:r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체계 연계</a:t>
                      </a: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6050585"/>
                  </a:ext>
                </a:extLst>
              </a:tr>
              <a:tr h="886794">
                <a:tc>
                  <a:txBody>
                    <a:bodyPr/>
                    <a:lstStyle/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지산학협력 협의체 구성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+mn-cs"/>
                      </a:endParaRPr>
                    </a:p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충청권 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RISE 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공동과제발굴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+mn-cs"/>
                      </a:endParaRPr>
                    </a:p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지자체 대학 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&amp;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기업지원 특별 조례 제정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3061069"/>
                  </a:ext>
                </a:extLst>
              </a:tr>
            </a:tbl>
          </a:graphicData>
        </a:graphic>
      </p:graphicFrame>
      <p:graphicFrame>
        <p:nvGraphicFramePr>
          <p:cNvPr id="91" name="표 90">
            <a:extLst>
              <a:ext uri="{FF2B5EF4-FFF2-40B4-BE49-F238E27FC236}">
                <a16:creationId xmlns:a16="http://schemas.microsoft.com/office/drawing/2014/main" id="{A716CC11-B58C-41FF-A03A-65D5A7C816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0434064"/>
              </p:ext>
            </p:extLst>
          </p:nvPr>
        </p:nvGraphicFramePr>
        <p:xfrm>
          <a:off x="7930648" y="4837200"/>
          <a:ext cx="2134286" cy="1231618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134286">
                  <a:extLst>
                    <a:ext uri="{9D8B030D-6E8A-4147-A177-3AD203B41FA5}">
                      <a16:colId xmlns:a16="http://schemas.microsoft.com/office/drawing/2014/main" val="4241801685"/>
                    </a:ext>
                  </a:extLst>
                </a:gridCol>
              </a:tblGrid>
              <a:tr h="3448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지속가능한 재정 구조</a:t>
                      </a: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6050585"/>
                  </a:ext>
                </a:extLst>
              </a:tr>
              <a:tr h="886794">
                <a:tc>
                  <a:txBody>
                    <a:bodyPr/>
                    <a:lstStyle/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ko-KR" altLang="en-US" sz="1200" b="1" kern="1200" dirty="0" err="1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다부처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 협력 사업설계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+mn-cs"/>
                      </a:endParaRPr>
                    </a:p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민간투자를 포함한 지산학연 상생 특별기금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+mn-cs"/>
                      </a:endParaRPr>
                    </a:p>
                    <a:p>
                      <a:pPr marL="285750" indent="-285750" algn="l" latinLnBrk="1">
                        <a:buFontTx/>
                        <a:buChar char="-"/>
                      </a:pPr>
                      <a:endParaRPr lang="en-US" altLang="ko-KR" sz="1200" b="1" kern="120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+mn-cs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3061069"/>
                  </a:ext>
                </a:extLst>
              </a:tr>
            </a:tbl>
          </a:graphicData>
        </a:graphic>
      </p:graphicFrame>
      <p:graphicFrame>
        <p:nvGraphicFramePr>
          <p:cNvPr id="90" name="표 89">
            <a:extLst>
              <a:ext uri="{FF2B5EF4-FFF2-40B4-BE49-F238E27FC236}">
                <a16:creationId xmlns:a16="http://schemas.microsoft.com/office/drawing/2014/main" id="{BBAE48DC-FA80-467E-BDD8-6082DD0826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0614104"/>
              </p:ext>
            </p:extLst>
          </p:nvPr>
        </p:nvGraphicFramePr>
        <p:xfrm>
          <a:off x="7930648" y="3134213"/>
          <a:ext cx="2134286" cy="1231618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134286">
                  <a:extLst>
                    <a:ext uri="{9D8B030D-6E8A-4147-A177-3AD203B41FA5}">
                      <a16:colId xmlns:a16="http://schemas.microsoft.com/office/drawing/2014/main" val="4241801685"/>
                    </a:ext>
                  </a:extLst>
                </a:gridCol>
              </a:tblGrid>
              <a:tr h="3448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산업육성</a:t>
                      </a:r>
                      <a:r>
                        <a:rPr lang="en-US" altLang="ko-KR" sz="1200" b="1" kern="1200" dirty="0">
                          <a:solidFill>
                            <a:schemeClr val="bg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&amp;</a:t>
                      </a:r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기업지원</a:t>
                      </a: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6050585"/>
                  </a:ext>
                </a:extLst>
              </a:tr>
              <a:tr h="886794">
                <a:tc>
                  <a:txBody>
                    <a:bodyPr/>
                    <a:lstStyle/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기술 사업화 지원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+mn-cs"/>
                      </a:endParaRPr>
                    </a:p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기술 공동 개발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+mn-cs"/>
                      </a:endParaRPr>
                    </a:p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기술 중개 플랫폼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+mn-cs"/>
                      </a:endParaRPr>
                    </a:p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산학협력 인센티브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3061069"/>
                  </a:ext>
                </a:extLst>
              </a:tr>
            </a:tbl>
          </a:graphicData>
        </a:graphic>
      </p:graphicFrame>
      <p:graphicFrame>
        <p:nvGraphicFramePr>
          <p:cNvPr id="88" name="표 88">
            <a:extLst>
              <a:ext uri="{FF2B5EF4-FFF2-40B4-BE49-F238E27FC236}">
                <a16:creationId xmlns:a16="http://schemas.microsoft.com/office/drawing/2014/main" id="{9AC24D5E-B128-4467-B753-C369293486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6099273"/>
              </p:ext>
            </p:extLst>
          </p:nvPr>
        </p:nvGraphicFramePr>
        <p:xfrm>
          <a:off x="4353701" y="3134213"/>
          <a:ext cx="2134286" cy="1231618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134286">
                  <a:extLst>
                    <a:ext uri="{9D8B030D-6E8A-4147-A177-3AD203B41FA5}">
                      <a16:colId xmlns:a16="http://schemas.microsoft.com/office/drawing/2014/main" val="4241801685"/>
                    </a:ext>
                  </a:extLst>
                </a:gridCol>
              </a:tblGrid>
              <a:tr h="3448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공유</a:t>
                      </a:r>
                      <a:r>
                        <a:rPr lang="en-US" altLang="ko-KR" sz="1200" b="1" kern="1200" dirty="0">
                          <a:solidFill>
                            <a:schemeClr val="bg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&amp;</a:t>
                      </a:r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개방 인력양성체계</a:t>
                      </a: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6050585"/>
                  </a:ext>
                </a:extLst>
              </a:tr>
              <a:tr h="886794">
                <a:tc>
                  <a:txBody>
                    <a:bodyPr/>
                    <a:lstStyle/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지역 공동교육과정 개발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&amp;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운영 및 진로체계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+mn-cs"/>
                      </a:endParaRPr>
                    </a:p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지역 </a:t>
                      </a:r>
                      <a:r>
                        <a:rPr lang="ko-KR" altLang="en-US" sz="1200" b="1" kern="1200" dirty="0" err="1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취창업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 지원 서비스</a:t>
                      </a:r>
                      <a:endParaRPr lang="en-US" altLang="ko-KR" sz="1200" b="1" kern="1200" dirty="0">
                        <a:solidFill>
                          <a:schemeClr val="tx1"/>
                        </a:solidFill>
                        <a:latin typeface="한컴산뜻돋움" panose="02000000000000000000" pitchFamily="2" charset="-127"/>
                        <a:ea typeface="한컴산뜻돋움" panose="02000000000000000000" pitchFamily="2" charset="-127"/>
                        <a:cs typeface="+mn-cs"/>
                      </a:endParaRPr>
                    </a:p>
                    <a:p>
                      <a:pPr marL="285750" indent="-285750" algn="l" latinLnBrk="1">
                        <a:buFontTx/>
                        <a:buChar char="-"/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직업평생교육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&amp;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한컴산뜻돋움" panose="02000000000000000000" pitchFamily="2" charset="-127"/>
                          <a:ea typeface="한컴산뜻돋움" panose="02000000000000000000" pitchFamily="2" charset="-127"/>
                          <a:cs typeface="+mn-cs"/>
                        </a:rPr>
                        <a:t>훈련 강화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30610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93306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EBAD52B1-5430-190E-B930-7A27AC543AF9}"/>
              </a:ext>
            </a:extLst>
          </p:cNvPr>
          <p:cNvSpPr/>
          <p:nvPr/>
        </p:nvSpPr>
        <p:spPr>
          <a:xfrm>
            <a:off x="2128979" y="0"/>
            <a:ext cx="374111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6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D17D28E-4F65-0026-3D1F-1808DC77FD16}"/>
              </a:ext>
            </a:extLst>
          </p:cNvPr>
          <p:cNvSpPr/>
          <p:nvPr/>
        </p:nvSpPr>
        <p:spPr>
          <a:xfrm>
            <a:off x="0" y="0"/>
            <a:ext cx="2123954" cy="6858000"/>
          </a:xfrm>
          <a:prstGeom prst="rect">
            <a:avLst/>
          </a:prstGeom>
          <a:gradFill flip="none" rotWithShape="1">
            <a:gsLst>
              <a:gs pos="0">
                <a:srgbClr val="177FAD"/>
              </a:gs>
              <a:gs pos="100000">
                <a:srgbClr val="54BBE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0BA13D6-8094-1AE0-A82E-05E9E28D5C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5120" y="406243"/>
            <a:ext cx="1227379" cy="152951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dirty="0"/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3ED851F4-0462-4D63-8077-B377C442AC82}"/>
              </a:ext>
            </a:extLst>
          </p:cNvPr>
          <p:cNvGrpSpPr/>
          <p:nvPr/>
        </p:nvGrpSpPr>
        <p:grpSpPr>
          <a:xfrm>
            <a:off x="2766251" y="1091166"/>
            <a:ext cx="3747641" cy="338554"/>
            <a:chOff x="2723427" y="1750135"/>
            <a:chExt cx="3747641" cy="338554"/>
          </a:xfrm>
        </p:grpSpPr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EDFC947D-4E21-4DB0-81D8-EC0B411E199A}"/>
                </a:ext>
              </a:extLst>
            </p:cNvPr>
            <p:cNvGrpSpPr/>
            <p:nvPr/>
          </p:nvGrpSpPr>
          <p:grpSpPr>
            <a:xfrm>
              <a:off x="2723427" y="1816502"/>
              <a:ext cx="101293" cy="172318"/>
              <a:chOff x="2685327" y="1759352"/>
              <a:chExt cx="172422" cy="293322"/>
            </a:xfrm>
          </p:grpSpPr>
          <p:sp>
            <p:nvSpPr>
              <p:cNvPr id="37" name="타원 36">
                <a:extLst>
                  <a:ext uri="{FF2B5EF4-FFF2-40B4-BE49-F238E27FC236}">
                    <a16:creationId xmlns:a16="http://schemas.microsoft.com/office/drawing/2014/main" id="{F5EB4BA2-3A6A-472D-9C07-E223FF12A5AB}"/>
                  </a:ext>
                </a:extLst>
              </p:cNvPr>
              <p:cNvSpPr/>
              <p:nvPr/>
            </p:nvSpPr>
            <p:spPr>
              <a:xfrm>
                <a:off x="2685327" y="1759352"/>
                <a:ext cx="172422" cy="172422"/>
              </a:xfrm>
              <a:prstGeom prst="ellipse">
                <a:avLst/>
              </a:prstGeom>
              <a:solidFill>
                <a:srgbClr val="0065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38" name="타원 37">
                <a:extLst>
                  <a:ext uri="{FF2B5EF4-FFF2-40B4-BE49-F238E27FC236}">
                    <a16:creationId xmlns:a16="http://schemas.microsoft.com/office/drawing/2014/main" id="{EDD2045A-716A-4B55-9C4B-1F15DE9DB8A7}"/>
                  </a:ext>
                </a:extLst>
              </p:cNvPr>
              <p:cNvSpPr/>
              <p:nvPr/>
            </p:nvSpPr>
            <p:spPr>
              <a:xfrm>
                <a:off x="2685327" y="1880252"/>
                <a:ext cx="172422" cy="172422"/>
              </a:xfrm>
              <a:prstGeom prst="ellipse">
                <a:avLst/>
              </a:prstGeom>
              <a:solidFill>
                <a:srgbClr val="54BB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</p:grp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9F71230B-FF80-485F-96FF-68398E7D0FED}"/>
                </a:ext>
              </a:extLst>
            </p:cNvPr>
            <p:cNvSpPr txBox="1"/>
            <p:nvPr/>
          </p:nvSpPr>
          <p:spPr>
            <a:xfrm>
              <a:off x="2854372" y="1750135"/>
              <a:ext cx="361669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RISE </a:t>
              </a:r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기반 지산학협력 거버넌스 체계 구축</a:t>
              </a:r>
            </a:p>
          </p:txBody>
        </p:sp>
      </p:grpSp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id="{7652F901-3F8B-4404-9B15-76F739F768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2334454"/>
              </p:ext>
            </p:extLst>
          </p:nvPr>
        </p:nvGraphicFramePr>
        <p:xfrm>
          <a:off x="-14103" y="1654017"/>
          <a:ext cx="2123954" cy="25027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3954">
                  <a:extLst>
                    <a:ext uri="{9D8B030D-6E8A-4147-A177-3AD203B41FA5}">
                      <a16:colId xmlns:a16="http://schemas.microsoft.com/office/drawing/2014/main" val="2378240077"/>
                    </a:ext>
                  </a:extLst>
                </a:gridCol>
              </a:tblGrid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I.</a:t>
                      </a:r>
                      <a:r>
                        <a:rPr lang="en-US" altLang="ko-KR" sz="1200" kern="0" spc="0" baseline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 </a:t>
                      </a:r>
                      <a:r>
                        <a:rPr lang="ko-KR" altLang="en-US" sz="1200" kern="0" spc="0" baseline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이제는 지방대학 시대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4321403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지역 현황과 기여도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772467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III.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산학연협력 현황과 요구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6219594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rgbClr val="0065B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IV. </a:t>
                      </a:r>
                      <a:r>
                        <a:rPr lang="ko-KR" altLang="en-US" sz="1200" kern="0" spc="0" dirty="0">
                          <a:solidFill>
                            <a:srgbClr val="0065B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지산학연 협력 방안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7160813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V. 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나가면서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5779254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EE0A2FA0-0620-47C2-89AC-D3769BE56860}"/>
              </a:ext>
            </a:extLst>
          </p:cNvPr>
          <p:cNvSpPr txBox="1"/>
          <p:nvPr/>
        </p:nvSpPr>
        <p:spPr>
          <a:xfrm>
            <a:off x="2625564" y="497711"/>
            <a:ext cx="6217493" cy="439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IV. </a:t>
            </a:r>
            <a:r>
              <a:rPr lang="ko-KR" altLang="en-US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지산학연 협력 방안</a:t>
            </a:r>
            <a:r>
              <a:rPr lang="en-US" altLang="ko-KR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endParaRPr lang="en-US" altLang="ko-KR" sz="2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grpSp>
        <p:nvGrpSpPr>
          <p:cNvPr id="108" name="그룹 107">
            <a:extLst>
              <a:ext uri="{FF2B5EF4-FFF2-40B4-BE49-F238E27FC236}">
                <a16:creationId xmlns:a16="http://schemas.microsoft.com/office/drawing/2014/main" id="{25640E9B-F1DE-42A2-95E9-711C7295738D}"/>
              </a:ext>
            </a:extLst>
          </p:cNvPr>
          <p:cNvGrpSpPr/>
          <p:nvPr/>
        </p:nvGrpSpPr>
        <p:grpSpPr>
          <a:xfrm>
            <a:off x="4054942" y="1679037"/>
            <a:ext cx="3647983" cy="2170839"/>
            <a:chOff x="2766258" y="1871874"/>
            <a:chExt cx="3647983" cy="2170839"/>
          </a:xfrm>
        </p:grpSpPr>
        <p:grpSp>
          <p:nvGrpSpPr>
            <p:cNvPr id="106" name="그룹 105">
              <a:extLst>
                <a:ext uri="{FF2B5EF4-FFF2-40B4-BE49-F238E27FC236}">
                  <a16:creationId xmlns:a16="http://schemas.microsoft.com/office/drawing/2014/main" id="{F82E8316-76AA-4265-8B36-31D0D83FFB80}"/>
                </a:ext>
              </a:extLst>
            </p:cNvPr>
            <p:cNvGrpSpPr/>
            <p:nvPr/>
          </p:nvGrpSpPr>
          <p:grpSpPr>
            <a:xfrm>
              <a:off x="2958866" y="2203464"/>
              <a:ext cx="3276004" cy="1504293"/>
              <a:chOff x="3475874" y="1708538"/>
              <a:chExt cx="3276004" cy="1504293"/>
            </a:xfrm>
          </p:grpSpPr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7DF362F2-A385-4D05-AA68-FAC3057491D9}"/>
                  </a:ext>
                </a:extLst>
              </p:cNvPr>
              <p:cNvSpPr txBox="1"/>
              <p:nvPr/>
            </p:nvSpPr>
            <p:spPr>
              <a:xfrm>
                <a:off x="4276263" y="1708538"/>
                <a:ext cx="1657831" cy="261610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ko-KR" altLang="en-US" sz="1100" b="1" dirty="0">
                    <a:solidFill>
                      <a:schemeClr val="accent3">
                        <a:lumMod val="50000"/>
                      </a:schemeClr>
                    </a:solidFill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지역고등교육위원회</a:t>
                </a:r>
                <a:endParaRPr lang="en-US" altLang="ko-KR" sz="1100" b="1" dirty="0">
                  <a:solidFill>
                    <a:schemeClr val="accent3">
                      <a:lumMod val="50000"/>
                    </a:schemeClr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65" name="직사각형 64">
                <a:extLst>
                  <a:ext uri="{FF2B5EF4-FFF2-40B4-BE49-F238E27FC236}">
                    <a16:creationId xmlns:a16="http://schemas.microsoft.com/office/drawing/2014/main" id="{2F7F32A9-5C0F-4263-BE1E-B2A2C3204BF2}"/>
                  </a:ext>
                </a:extLst>
              </p:cNvPr>
              <p:cNvSpPr/>
              <p:nvPr/>
            </p:nvSpPr>
            <p:spPr>
              <a:xfrm>
                <a:off x="5793771" y="2617531"/>
                <a:ext cx="958107" cy="575735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wrap="square" rtlCol="0" anchor="ctr">
                <a:spAutoFit/>
              </a:bodyPr>
              <a:lstStyle/>
              <a:p>
                <a:pPr algn="ctr" fontAlgn="base">
                  <a:lnSpc>
                    <a:spcPct val="150000"/>
                  </a:lnSpc>
                </a:pPr>
                <a:endParaRPr lang="en-US" altLang="ko-KR" sz="1100" b="1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  <a:p>
                <a:pPr algn="ctr" fontAlgn="base">
                  <a:lnSpc>
                    <a:spcPct val="150000"/>
                  </a:lnSpc>
                </a:pPr>
                <a:endParaRPr lang="en-US" altLang="ko-KR" sz="1100" b="1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89" name="직사각형 88">
                <a:extLst>
                  <a:ext uri="{FF2B5EF4-FFF2-40B4-BE49-F238E27FC236}">
                    <a16:creationId xmlns:a16="http://schemas.microsoft.com/office/drawing/2014/main" id="{B4225E99-C5AE-49C3-8C8F-8D0FB18D595A}"/>
                  </a:ext>
                </a:extLst>
              </p:cNvPr>
              <p:cNvSpPr/>
              <p:nvPr/>
            </p:nvSpPr>
            <p:spPr>
              <a:xfrm>
                <a:off x="4626124" y="2627585"/>
                <a:ext cx="958107" cy="575735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wrap="square" rtlCol="0" anchor="ctr">
                <a:spAutoFit/>
              </a:bodyPr>
              <a:lstStyle/>
              <a:p>
                <a:pPr algn="ctr" fontAlgn="base">
                  <a:lnSpc>
                    <a:spcPct val="150000"/>
                  </a:lnSpc>
                </a:pPr>
                <a:endParaRPr lang="en-US" altLang="ko-KR" sz="1100" b="1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  <a:p>
                <a:pPr algn="ctr" fontAlgn="base">
                  <a:lnSpc>
                    <a:spcPct val="150000"/>
                  </a:lnSpc>
                </a:pPr>
                <a:endParaRPr lang="en-US" altLang="ko-KR" sz="1100" b="1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90" name="직사각형 89">
                <a:extLst>
                  <a:ext uri="{FF2B5EF4-FFF2-40B4-BE49-F238E27FC236}">
                    <a16:creationId xmlns:a16="http://schemas.microsoft.com/office/drawing/2014/main" id="{22CCFA06-3560-45D0-82BA-C6818991D7B1}"/>
                  </a:ext>
                </a:extLst>
              </p:cNvPr>
              <p:cNvSpPr/>
              <p:nvPr/>
            </p:nvSpPr>
            <p:spPr>
              <a:xfrm>
                <a:off x="3475874" y="2637096"/>
                <a:ext cx="958107" cy="575735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wrap="square" rtlCol="0" anchor="ctr">
                <a:spAutoFit/>
              </a:bodyPr>
              <a:lstStyle/>
              <a:p>
                <a:pPr algn="ctr" fontAlgn="base">
                  <a:lnSpc>
                    <a:spcPct val="150000"/>
                  </a:lnSpc>
                </a:pPr>
                <a:endParaRPr lang="en-US" altLang="ko-KR" sz="1100" b="1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  <a:p>
                <a:pPr algn="ctr" fontAlgn="base">
                  <a:lnSpc>
                    <a:spcPct val="150000"/>
                  </a:lnSpc>
                </a:pPr>
                <a:endParaRPr lang="en-US" altLang="ko-KR" sz="1100" b="1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97" name="TextBox 96">
                <a:extLst>
                  <a:ext uri="{FF2B5EF4-FFF2-40B4-BE49-F238E27FC236}">
                    <a16:creationId xmlns:a16="http://schemas.microsoft.com/office/drawing/2014/main" id="{56149DCC-956A-4A45-A320-8C5A8F2F34D7}"/>
                  </a:ext>
                </a:extLst>
              </p:cNvPr>
              <p:cNvSpPr txBox="1"/>
              <p:nvPr/>
            </p:nvSpPr>
            <p:spPr>
              <a:xfrm>
                <a:off x="5879927" y="2724908"/>
                <a:ext cx="785793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 fontAlgn="base" latinLnBrk="0"/>
                <a:r>
                  <a:rPr lang="ko-KR" altLang="en-US" sz="1000" b="1" dirty="0" err="1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지산학</a:t>
                </a:r>
                <a:endParaRPr lang="en-US" altLang="ko-KR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  <a:p>
                <a:pPr algn="l" fontAlgn="base" latinLnBrk="0"/>
                <a:r>
                  <a:rPr lang="ko-KR" altLang="en-US" sz="1000" b="1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협력위원회</a:t>
                </a:r>
              </a:p>
            </p:txBody>
          </p:sp>
          <p:sp>
            <p:nvSpPr>
              <p:cNvPr id="98" name="TextBox 97">
                <a:extLst>
                  <a:ext uri="{FF2B5EF4-FFF2-40B4-BE49-F238E27FC236}">
                    <a16:creationId xmlns:a16="http://schemas.microsoft.com/office/drawing/2014/main" id="{0963A087-32E1-4C0F-87C1-3DE21AEB1F37}"/>
                  </a:ext>
                </a:extLst>
              </p:cNvPr>
              <p:cNvSpPr txBox="1"/>
              <p:nvPr/>
            </p:nvSpPr>
            <p:spPr>
              <a:xfrm>
                <a:off x="4955136" y="2801851"/>
                <a:ext cx="300082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 fontAlgn="base" latinLnBrk="0"/>
                <a:r>
                  <a:rPr lang="en-US" altLang="ko-KR" sz="1000" b="1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…</a:t>
                </a:r>
                <a:endParaRPr lang="ko-KR" altLang="en-US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sp>
            <p:nvSpPr>
              <p:cNvPr id="99" name="TextBox 98">
                <a:extLst>
                  <a:ext uri="{FF2B5EF4-FFF2-40B4-BE49-F238E27FC236}">
                    <a16:creationId xmlns:a16="http://schemas.microsoft.com/office/drawing/2014/main" id="{859196E4-281D-47AC-BF93-34B256B4C139}"/>
                  </a:ext>
                </a:extLst>
              </p:cNvPr>
              <p:cNvSpPr txBox="1"/>
              <p:nvPr/>
            </p:nvSpPr>
            <p:spPr>
              <a:xfrm>
                <a:off x="3785894" y="2801852"/>
                <a:ext cx="298480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l" fontAlgn="base" latinLnBrk="0"/>
                <a:r>
                  <a:rPr lang="en-US" altLang="ko-KR" sz="1000" b="1" dirty="0">
                    <a:latin typeface="한컴산뜻돋움" panose="02000000000000000000" pitchFamily="2" charset="-127"/>
                    <a:ea typeface="한컴산뜻돋움" panose="02000000000000000000" pitchFamily="2" charset="-127"/>
                  </a:rPr>
                  <a:t>…</a:t>
                </a:r>
                <a:endParaRPr lang="ko-KR" altLang="en-US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endParaRPr>
              </a:p>
            </p:txBody>
          </p:sp>
          <p:cxnSp>
            <p:nvCxnSpPr>
              <p:cNvPr id="101" name="연결선: 꺾임 100">
                <a:extLst>
                  <a:ext uri="{FF2B5EF4-FFF2-40B4-BE49-F238E27FC236}">
                    <a16:creationId xmlns:a16="http://schemas.microsoft.com/office/drawing/2014/main" id="{97728500-65EA-4DC5-A670-BB88767EB8E8}"/>
                  </a:ext>
                </a:extLst>
              </p:cNvPr>
              <p:cNvCxnSpPr>
                <a:stCxn id="56" idx="2"/>
                <a:endCxn id="89" idx="0"/>
              </p:cNvCxnSpPr>
              <p:nvPr/>
            </p:nvCxnSpPr>
            <p:spPr>
              <a:xfrm rot="5400000">
                <a:off x="4776461" y="2298866"/>
                <a:ext cx="657437" cy="1"/>
              </a:xfrm>
              <a:prstGeom prst="bentConnector3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3" name="연결선: 꺾임 102">
                <a:extLst>
                  <a:ext uri="{FF2B5EF4-FFF2-40B4-BE49-F238E27FC236}">
                    <a16:creationId xmlns:a16="http://schemas.microsoft.com/office/drawing/2014/main" id="{0FBD235C-B32B-459F-A4DC-EA785E8951D2}"/>
                  </a:ext>
                </a:extLst>
              </p:cNvPr>
              <p:cNvCxnSpPr>
                <a:stCxn id="90" idx="0"/>
                <a:endCxn id="56" idx="2"/>
              </p:cNvCxnSpPr>
              <p:nvPr/>
            </p:nvCxnSpPr>
            <p:spPr>
              <a:xfrm rot="5400000" flipH="1" flipV="1">
                <a:off x="4196579" y="1728497"/>
                <a:ext cx="666948" cy="1150251"/>
              </a:xfrm>
              <a:prstGeom prst="bentConnector3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5" name="연결선: 꺾임 104">
                <a:extLst>
                  <a:ext uri="{FF2B5EF4-FFF2-40B4-BE49-F238E27FC236}">
                    <a16:creationId xmlns:a16="http://schemas.microsoft.com/office/drawing/2014/main" id="{C6A49C76-F97C-4546-9DC4-3115E2095BFE}"/>
                  </a:ext>
                </a:extLst>
              </p:cNvPr>
              <p:cNvCxnSpPr>
                <a:stCxn id="56" idx="2"/>
                <a:endCxn id="65" idx="0"/>
              </p:cNvCxnSpPr>
              <p:nvPr/>
            </p:nvCxnSpPr>
            <p:spPr>
              <a:xfrm rot="16200000" flipH="1">
                <a:off x="5365311" y="1710016"/>
                <a:ext cx="647383" cy="1167646"/>
              </a:xfrm>
              <a:prstGeom prst="bentConnector3">
                <a:avLst/>
              </a:prstGeom>
              <a:ln w="1905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07" name="직사각형 106">
              <a:extLst>
                <a:ext uri="{FF2B5EF4-FFF2-40B4-BE49-F238E27FC236}">
                  <a16:creationId xmlns:a16="http://schemas.microsoft.com/office/drawing/2014/main" id="{5E1FA44A-A471-4372-9751-EB3B4A0FEE91}"/>
                </a:ext>
              </a:extLst>
            </p:cNvPr>
            <p:cNvSpPr/>
            <p:nvPr/>
          </p:nvSpPr>
          <p:spPr>
            <a:xfrm>
              <a:off x="2766258" y="1871874"/>
              <a:ext cx="3647983" cy="2170839"/>
            </a:xfrm>
            <a:prstGeom prst="rect">
              <a:avLst/>
            </a:prstGeom>
            <a:noFill/>
            <a:ln w="19050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grpSp>
        <p:nvGrpSpPr>
          <p:cNvPr id="137" name="그룹 136">
            <a:extLst>
              <a:ext uri="{FF2B5EF4-FFF2-40B4-BE49-F238E27FC236}">
                <a16:creationId xmlns:a16="http://schemas.microsoft.com/office/drawing/2014/main" id="{3F0EEE43-FB71-476F-BE99-3803DE7A2093}"/>
              </a:ext>
            </a:extLst>
          </p:cNvPr>
          <p:cNvGrpSpPr/>
          <p:nvPr/>
        </p:nvGrpSpPr>
        <p:grpSpPr>
          <a:xfrm>
            <a:off x="5397800" y="3608833"/>
            <a:ext cx="4329560" cy="2508172"/>
            <a:chOff x="5300354" y="3641578"/>
            <a:chExt cx="4329560" cy="2508172"/>
          </a:xfrm>
        </p:grpSpPr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7AAD77D3-26AA-498F-B74F-ED89266F68F3}"/>
                </a:ext>
              </a:extLst>
            </p:cNvPr>
            <p:cNvSpPr txBox="1"/>
            <p:nvPr/>
          </p:nvSpPr>
          <p:spPr>
            <a:xfrm>
              <a:off x="7224681" y="5841973"/>
              <a:ext cx="480901" cy="307777"/>
            </a:xfrm>
            <a:prstGeom prst="rect">
              <a:avLst/>
            </a:prstGeom>
            <a:solidFill>
              <a:srgbClr val="2F5597"/>
            </a:solidFill>
            <a:ln w="76200">
              <a:solidFill>
                <a:srgbClr val="2F5597"/>
              </a:solidFill>
            </a:ln>
          </p:spPr>
          <p:txBody>
            <a:bodyPr wrap="none" rtlCol="0">
              <a:spAutoFit/>
            </a:bodyPr>
            <a:lstStyle/>
            <a:p>
              <a:pPr algn="l" fontAlgn="base" latinLnBrk="0"/>
              <a:r>
                <a:rPr lang="ko-KR" altLang="en-US" sz="1400" spc="-70" dirty="0">
                  <a:solidFill>
                    <a:schemeClr val="bg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대전</a:t>
              </a:r>
            </a:p>
          </p:txBody>
        </p:sp>
        <p:sp>
          <p:nvSpPr>
            <p:cNvPr id="46" name="타원 45">
              <a:extLst>
                <a:ext uri="{FF2B5EF4-FFF2-40B4-BE49-F238E27FC236}">
                  <a16:creationId xmlns:a16="http://schemas.microsoft.com/office/drawing/2014/main" id="{E8312BAF-7A88-44D2-8906-6C76E7FB453B}"/>
                </a:ext>
              </a:extLst>
            </p:cNvPr>
            <p:cNvSpPr/>
            <p:nvPr/>
          </p:nvSpPr>
          <p:spPr>
            <a:xfrm>
              <a:off x="6231452" y="4406518"/>
              <a:ext cx="2467364" cy="943621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b="1" dirty="0">
                  <a:solidFill>
                    <a:schemeClr val="accent3">
                      <a:lumMod val="50000"/>
                    </a:schemeClr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초광역 산업발전분야 </a:t>
              </a:r>
              <a:endParaRPr lang="en-US" altLang="ko-KR" sz="1400" b="1" dirty="0">
                <a:solidFill>
                  <a:schemeClr val="accent3">
                    <a:lumMod val="50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endParaRPr>
            </a:p>
            <a:p>
              <a:pPr algn="ctr"/>
              <a:r>
                <a:rPr lang="ko-KR" altLang="en-US" sz="1400" b="1" dirty="0">
                  <a:solidFill>
                    <a:schemeClr val="accent3">
                      <a:lumMod val="50000"/>
                    </a:schemeClr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협의체</a:t>
              </a:r>
              <a:endParaRPr lang="en-US" altLang="ko-KR" sz="1400" b="1" dirty="0">
                <a:solidFill>
                  <a:schemeClr val="accent3">
                    <a:lumMod val="50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endParaRPr>
            </a:p>
          </p:txBody>
        </p:sp>
        <p:cxnSp>
          <p:nvCxnSpPr>
            <p:cNvPr id="47" name="직선 화살표 연결선 46">
              <a:extLst>
                <a:ext uri="{FF2B5EF4-FFF2-40B4-BE49-F238E27FC236}">
                  <a16:creationId xmlns:a16="http://schemas.microsoft.com/office/drawing/2014/main" id="{3997183B-0085-4DDE-B4A7-2A15AFAF25B6}"/>
                </a:ext>
              </a:extLst>
            </p:cNvPr>
            <p:cNvCxnSpPr>
              <a:cxnSpLocks/>
            </p:cNvCxnSpPr>
            <p:nvPr/>
          </p:nvCxnSpPr>
          <p:spPr>
            <a:xfrm>
              <a:off x="7465134" y="4044635"/>
              <a:ext cx="0" cy="361883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직선 화살표 연결선 47">
              <a:extLst>
                <a:ext uri="{FF2B5EF4-FFF2-40B4-BE49-F238E27FC236}">
                  <a16:creationId xmlns:a16="http://schemas.microsoft.com/office/drawing/2014/main" id="{518FC52C-077A-407A-96B4-71516C8475E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698816" y="4878255"/>
              <a:ext cx="389445" cy="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직선 화살표 연결선 48">
              <a:extLst>
                <a:ext uri="{FF2B5EF4-FFF2-40B4-BE49-F238E27FC236}">
                  <a16:creationId xmlns:a16="http://schemas.microsoft.com/office/drawing/2014/main" id="{174B60B5-175D-4BD1-A4BB-BC1D510B7DB6}"/>
                </a:ext>
              </a:extLst>
            </p:cNvPr>
            <p:cNvCxnSpPr>
              <a:cxnSpLocks/>
            </p:cNvCxnSpPr>
            <p:nvPr/>
          </p:nvCxnSpPr>
          <p:spPr>
            <a:xfrm>
              <a:off x="5839436" y="4870571"/>
              <a:ext cx="389445" cy="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직선 화살표 연결선 49">
              <a:extLst>
                <a:ext uri="{FF2B5EF4-FFF2-40B4-BE49-F238E27FC236}">
                  <a16:creationId xmlns:a16="http://schemas.microsoft.com/office/drawing/2014/main" id="{C132D74A-7D5A-4CBF-9D51-A1EB62FFCC3B}"/>
                </a:ext>
              </a:extLst>
            </p:cNvPr>
            <p:cNvCxnSpPr>
              <a:cxnSpLocks/>
            </p:cNvCxnSpPr>
            <p:nvPr/>
          </p:nvCxnSpPr>
          <p:spPr>
            <a:xfrm rot="5400000" flipH="1">
              <a:off x="7270410" y="5561303"/>
              <a:ext cx="389445" cy="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B8B4087E-8DCB-4588-A9D2-3B40DEA02213}"/>
                </a:ext>
              </a:extLst>
            </p:cNvPr>
            <p:cNvSpPr txBox="1"/>
            <p:nvPr/>
          </p:nvSpPr>
          <p:spPr>
            <a:xfrm>
              <a:off x="9149013" y="4725420"/>
              <a:ext cx="480901" cy="307777"/>
            </a:xfrm>
            <a:prstGeom prst="rect">
              <a:avLst/>
            </a:prstGeom>
            <a:solidFill>
              <a:srgbClr val="2F5597"/>
            </a:solidFill>
            <a:ln w="76200">
              <a:solidFill>
                <a:srgbClr val="2F5597"/>
              </a:solidFill>
            </a:ln>
          </p:spPr>
          <p:txBody>
            <a:bodyPr wrap="none" rtlCol="0">
              <a:spAutoFit/>
            </a:bodyPr>
            <a:lstStyle/>
            <a:p>
              <a:pPr algn="l" fontAlgn="base" latinLnBrk="0"/>
              <a:r>
                <a:rPr lang="ko-KR" altLang="en-US" sz="1400" spc="-70" dirty="0">
                  <a:solidFill>
                    <a:schemeClr val="bg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충북</a:t>
              </a: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BFABFA7F-38D5-45B9-8AC5-E551251B7B01}"/>
                </a:ext>
              </a:extLst>
            </p:cNvPr>
            <p:cNvSpPr txBox="1"/>
            <p:nvPr/>
          </p:nvSpPr>
          <p:spPr>
            <a:xfrm>
              <a:off x="5300354" y="4733104"/>
              <a:ext cx="480901" cy="307777"/>
            </a:xfrm>
            <a:prstGeom prst="rect">
              <a:avLst/>
            </a:prstGeom>
            <a:solidFill>
              <a:srgbClr val="2F5597"/>
            </a:solidFill>
            <a:ln w="76200">
              <a:solidFill>
                <a:srgbClr val="2F5597"/>
              </a:solidFill>
            </a:ln>
          </p:spPr>
          <p:txBody>
            <a:bodyPr wrap="none" rtlCol="0">
              <a:spAutoFit/>
            </a:bodyPr>
            <a:lstStyle/>
            <a:p>
              <a:pPr algn="l" fontAlgn="base" latinLnBrk="0"/>
              <a:r>
                <a:rPr lang="ko-KR" altLang="en-US" sz="1400" spc="-70" dirty="0">
                  <a:solidFill>
                    <a:schemeClr val="bg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충남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3FA18B0C-611C-4DB0-800D-84EBCB869AE2}"/>
                </a:ext>
              </a:extLst>
            </p:cNvPr>
            <p:cNvSpPr txBox="1"/>
            <p:nvPr/>
          </p:nvSpPr>
          <p:spPr>
            <a:xfrm>
              <a:off x="7224683" y="3641578"/>
              <a:ext cx="480901" cy="307777"/>
            </a:xfrm>
            <a:prstGeom prst="rect">
              <a:avLst/>
            </a:prstGeom>
            <a:solidFill>
              <a:srgbClr val="2F5597"/>
            </a:solidFill>
            <a:ln w="76200">
              <a:solidFill>
                <a:srgbClr val="2F5597"/>
              </a:solidFill>
            </a:ln>
          </p:spPr>
          <p:txBody>
            <a:bodyPr wrap="none" rtlCol="0">
              <a:spAutoFit/>
            </a:bodyPr>
            <a:lstStyle/>
            <a:p>
              <a:pPr algn="l" fontAlgn="base" latinLnBrk="0"/>
              <a:r>
                <a:rPr lang="ko-KR" altLang="en-US" sz="1400" spc="-70" dirty="0">
                  <a:solidFill>
                    <a:schemeClr val="bg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세종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411446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EBAD52B1-5430-190E-B930-7A27AC543AF9}"/>
              </a:ext>
            </a:extLst>
          </p:cNvPr>
          <p:cNvSpPr/>
          <p:nvPr/>
        </p:nvSpPr>
        <p:spPr>
          <a:xfrm>
            <a:off x="2128979" y="0"/>
            <a:ext cx="374111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6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D17D28E-4F65-0026-3D1F-1808DC77FD16}"/>
              </a:ext>
            </a:extLst>
          </p:cNvPr>
          <p:cNvSpPr/>
          <p:nvPr/>
        </p:nvSpPr>
        <p:spPr>
          <a:xfrm>
            <a:off x="0" y="0"/>
            <a:ext cx="2123954" cy="6858000"/>
          </a:xfrm>
          <a:prstGeom prst="rect">
            <a:avLst/>
          </a:prstGeom>
          <a:gradFill flip="none" rotWithShape="1">
            <a:gsLst>
              <a:gs pos="0">
                <a:srgbClr val="177FAD"/>
              </a:gs>
              <a:gs pos="100000">
                <a:srgbClr val="54BBE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0BA13D6-8094-1AE0-A82E-05E9E28D5C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5120" y="406243"/>
            <a:ext cx="1227379" cy="152951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3ED851F4-0462-4D63-8077-B377C442AC82}"/>
              </a:ext>
            </a:extLst>
          </p:cNvPr>
          <p:cNvGrpSpPr/>
          <p:nvPr/>
        </p:nvGrpSpPr>
        <p:grpSpPr>
          <a:xfrm>
            <a:off x="2766251" y="1091166"/>
            <a:ext cx="4565172" cy="338554"/>
            <a:chOff x="2723427" y="1750135"/>
            <a:chExt cx="4565172" cy="338554"/>
          </a:xfrm>
        </p:grpSpPr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id="{EDFC947D-4E21-4DB0-81D8-EC0B411E199A}"/>
                </a:ext>
              </a:extLst>
            </p:cNvPr>
            <p:cNvGrpSpPr/>
            <p:nvPr/>
          </p:nvGrpSpPr>
          <p:grpSpPr>
            <a:xfrm>
              <a:off x="2723427" y="1816502"/>
              <a:ext cx="101293" cy="172318"/>
              <a:chOff x="2685327" y="1759352"/>
              <a:chExt cx="172422" cy="293322"/>
            </a:xfrm>
          </p:grpSpPr>
          <p:sp>
            <p:nvSpPr>
              <p:cNvPr id="37" name="타원 36">
                <a:extLst>
                  <a:ext uri="{FF2B5EF4-FFF2-40B4-BE49-F238E27FC236}">
                    <a16:creationId xmlns:a16="http://schemas.microsoft.com/office/drawing/2014/main" id="{F5EB4BA2-3A6A-472D-9C07-E223FF12A5AB}"/>
                  </a:ext>
                </a:extLst>
              </p:cNvPr>
              <p:cNvSpPr/>
              <p:nvPr/>
            </p:nvSpPr>
            <p:spPr>
              <a:xfrm>
                <a:off x="2685327" y="1759352"/>
                <a:ext cx="172422" cy="172422"/>
              </a:xfrm>
              <a:prstGeom prst="ellipse">
                <a:avLst/>
              </a:prstGeom>
              <a:solidFill>
                <a:srgbClr val="0065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8" name="타원 37">
                <a:extLst>
                  <a:ext uri="{FF2B5EF4-FFF2-40B4-BE49-F238E27FC236}">
                    <a16:creationId xmlns:a16="http://schemas.microsoft.com/office/drawing/2014/main" id="{EDD2045A-716A-4B55-9C4B-1F15DE9DB8A7}"/>
                  </a:ext>
                </a:extLst>
              </p:cNvPr>
              <p:cNvSpPr/>
              <p:nvPr/>
            </p:nvSpPr>
            <p:spPr>
              <a:xfrm>
                <a:off x="2685327" y="1880252"/>
                <a:ext cx="172422" cy="172422"/>
              </a:xfrm>
              <a:prstGeom prst="ellipse">
                <a:avLst/>
              </a:prstGeom>
              <a:solidFill>
                <a:srgbClr val="54BBE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9F71230B-FF80-485F-96FF-68398E7D0FED}"/>
                </a:ext>
              </a:extLst>
            </p:cNvPr>
            <p:cNvSpPr txBox="1"/>
            <p:nvPr/>
          </p:nvSpPr>
          <p:spPr>
            <a:xfrm>
              <a:off x="2854372" y="1750135"/>
              <a:ext cx="4434227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초광역 협력 인재육성</a:t>
              </a:r>
              <a:r>
                <a:rPr lang="en-US" altLang="ko-KR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-</a:t>
              </a:r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일자리 </a:t>
              </a:r>
              <a:r>
                <a:rPr lang="ko-KR" altLang="en-US" sz="1600" dirty="0" err="1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다부처</a:t>
              </a:r>
              <a:r>
                <a:rPr lang="en-US" altLang="ko-KR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-</a:t>
              </a:r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지역연계</a:t>
              </a:r>
              <a:r>
                <a:rPr lang="en-US" altLang="ko-KR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(</a:t>
              </a:r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안</a:t>
              </a:r>
              <a:r>
                <a:rPr lang="en-US" altLang="ko-KR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)</a:t>
              </a:r>
              <a:r>
                <a:rPr lang="ko-KR" altLang="en-US" sz="16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 </a:t>
              </a:r>
            </a:p>
          </p:txBody>
        </p:sp>
      </p:grp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83D5EB11-9517-46E6-B683-E7AB855A74BA}"/>
              </a:ext>
            </a:extLst>
          </p:cNvPr>
          <p:cNvGrpSpPr/>
          <p:nvPr/>
        </p:nvGrpSpPr>
        <p:grpSpPr>
          <a:xfrm>
            <a:off x="3617765" y="1803400"/>
            <a:ext cx="6572192" cy="4502149"/>
            <a:chOff x="3535088" y="3249370"/>
            <a:chExt cx="5153876" cy="3634145"/>
          </a:xfrm>
        </p:grpSpPr>
        <p:sp>
          <p:nvSpPr>
            <p:cNvPr id="46" name="사각형: 둥근 모서리 45">
              <a:extLst>
                <a:ext uri="{FF2B5EF4-FFF2-40B4-BE49-F238E27FC236}">
                  <a16:creationId xmlns:a16="http://schemas.microsoft.com/office/drawing/2014/main" id="{B949579F-5777-4757-A2B1-CB414E198CC0}"/>
                </a:ext>
              </a:extLst>
            </p:cNvPr>
            <p:cNvSpPr/>
            <p:nvPr/>
          </p:nvSpPr>
          <p:spPr>
            <a:xfrm>
              <a:off x="3978566" y="4669093"/>
              <a:ext cx="1058334" cy="485813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>
                  <a:solidFill>
                    <a:schemeClr val="bg1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대  학</a:t>
              </a:r>
            </a:p>
          </p:txBody>
        </p:sp>
        <p:sp>
          <p:nvSpPr>
            <p:cNvPr id="47" name="사각형: 둥근 모서리 46">
              <a:extLst>
                <a:ext uri="{FF2B5EF4-FFF2-40B4-BE49-F238E27FC236}">
                  <a16:creationId xmlns:a16="http://schemas.microsoft.com/office/drawing/2014/main" id="{2D1C315B-824A-47F8-811D-B2EF51387DA3}"/>
                </a:ext>
              </a:extLst>
            </p:cNvPr>
            <p:cNvSpPr/>
            <p:nvPr/>
          </p:nvSpPr>
          <p:spPr>
            <a:xfrm>
              <a:off x="6903642" y="4685871"/>
              <a:ext cx="1138652" cy="485813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>
                  <a:solidFill>
                    <a:schemeClr val="bg1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기  업</a:t>
              </a:r>
            </a:p>
          </p:txBody>
        </p:sp>
        <p:cxnSp>
          <p:nvCxnSpPr>
            <p:cNvPr id="48" name="직선 화살표 연결선 47">
              <a:extLst>
                <a:ext uri="{FF2B5EF4-FFF2-40B4-BE49-F238E27FC236}">
                  <a16:creationId xmlns:a16="http://schemas.microsoft.com/office/drawing/2014/main" id="{A96AB279-5AF6-4483-959A-4EA80E09B5FE}"/>
                </a:ext>
              </a:extLst>
            </p:cNvPr>
            <p:cNvCxnSpPr>
              <a:cxnSpLocks/>
              <a:endCxn id="46" idx="0"/>
            </p:cNvCxnSpPr>
            <p:nvPr/>
          </p:nvCxnSpPr>
          <p:spPr>
            <a:xfrm flipH="1">
              <a:off x="4507733" y="4236949"/>
              <a:ext cx="929316" cy="432144"/>
            </a:xfrm>
            <a:prstGeom prst="straightConnector1">
              <a:avLst/>
            </a:prstGeom>
            <a:ln w="28575">
              <a:solidFill>
                <a:srgbClr val="8A44A0"/>
              </a:solidFill>
              <a:prstDash val="solid"/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9" name="직선 화살표 연결선 48">
              <a:extLst>
                <a:ext uri="{FF2B5EF4-FFF2-40B4-BE49-F238E27FC236}">
                  <a16:creationId xmlns:a16="http://schemas.microsoft.com/office/drawing/2014/main" id="{B2C2D256-C0DD-4BA6-81A9-4A96FAFD07CE}"/>
                </a:ext>
              </a:extLst>
            </p:cNvPr>
            <p:cNvCxnSpPr>
              <a:cxnSpLocks/>
              <a:endCxn id="47" idx="0"/>
            </p:cNvCxnSpPr>
            <p:nvPr/>
          </p:nvCxnSpPr>
          <p:spPr>
            <a:xfrm>
              <a:off x="6503493" y="4236949"/>
              <a:ext cx="969475" cy="448922"/>
            </a:xfrm>
            <a:prstGeom prst="straightConnector1">
              <a:avLst/>
            </a:prstGeom>
            <a:ln w="28575">
              <a:solidFill>
                <a:srgbClr val="8A44A0"/>
              </a:solidFill>
              <a:prstDash val="solid"/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474BBEF5-99A7-4C12-94C9-D07005A15F03}"/>
                </a:ext>
              </a:extLst>
            </p:cNvPr>
            <p:cNvSpPr txBox="1"/>
            <p:nvPr/>
          </p:nvSpPr>
          <p:spPr>
            <a:xfrm>
              <a:off x="5171124" y="6329517"/>
              <a:ext cx="1658112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청년일자리사업</a:t>
              </a:r>
              <a:endParaRPr lang="en-US" altLang="ko-KR" sz="1000" b="1" dirty="0">
                <a:latin typeface="한컴산뜻돋움" panose="02000000000000000000" pitchFamily="2" charset="-127"/>
                <a:ea typeface="한컴산뜻돋움" panose="02000000000000000000" pitchFamily="2" charset="-127"/>
              </a:endParaRPr>
            </a:p>
            <a:p>
              <a:pPr algn="ctr"/>
              <a:r>
                <a:rPr lang="ko-KR" altLang="en-US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광역자치단체</a:t>
              </a:r>
              <a:r>
                <a:rPr lang="en-US" altLang="ko-KR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(10</a:t>
              </a:r>
              <a:r>
                <a:rPr lang="ko-KR" altLang="en-US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개</a:t>
              </a:r>
              <a:r>
                <a:rPr lang="en-US" altLang="ko-KR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)</a:t>
              </a:r>
            </a:p>
            <a:p>
              <a:pPr algn="ctr"/>
              <a:r>
                <a:rPr lang="en-US" altLang="ko-KR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-</a:t>
              </a:r>
              <a:r>
                <a:rPr lang="ko-KR" altLang="en-US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청년카페</a:t>
              </a:r>
              <a:r>
                <a:rPr lang="en-US" altLang="ko-KR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/</a:t>
              </a:r>
              <a:r>
                <a:rPr lang="ko-KR" altLang="en-US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직장적응지원</a:t>
              </a:r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69A07A59-3FB5-49B9-AADE-1EC7C74D2C01}"/>
                </a:ext>
              </a:extLst>
            </p:cNvPr>
            <p:cNvSpPr txBox="1"/>
            <p:nvPr/>
          </p:nvSpPr>
          <p:spPr>
            <a:xfrm>
              <a:off x="6926210" y="5483121"/>
              <a:ext cx="1762754" cy="24622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청년고용우수기업 </a:t>
              </a:r>
              <a:r>
                <a:rPr lang="ko-KR" altLang="en-US" sz="1000" b="1" dirty="0" err="1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인증제</a:t>
              </a:r>
              <a:endParaRPr lang="ko-KR" altLang="en-US" sz="1000" b="1" dirty="0">
                <a:latin typeface="한컴산뜻돋움" panose="02000000000000000000" pitchFamily="2" charset="-127"/>
                <a:ea typeface="한컴산뜻돋움" panose="02000000000000000000" pitchFamily="2" charset="-127"/>
              </a:endParaRP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DD76DDBF-9274-403E-B57E-4A21D84D87DB}"/>
                </a:ext>
              </a:extLst>
            </p:cNvPr>
            <p:cNvSpPr txBox="1"/>
            <p:nvPr/>
          </p:nvSpPr>
          <p:spPr>
            <a:xfrm>
              <a:off x="3938770" y="4097752"/>
              <a:ext cx="1132670" cy="4471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-</a:t>
              </a:r>
              <a:r>
                <a:rPr lang="ko-KR" altLang="en-US" sz="1000" b="1" dirty="0" err="1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지역진로취업</a:t>
              </a:r>
              <a:r>
                <a:rPr lang="ko-KR" altLang="en-US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 </a:t>
              </a:r>
              <a:endParaRPr lang="en-US" altLang="ko-KR" sz="1000" b="1" dirty="0">
                <a:latin typeface="한컴산뜻돋움" panose="02000000000000000000" pitchFamily="2" charset="-127"/>
                <a:ea typeface="한컴산뜻돋움" panose="02000000000000000000" pitchFamily="2" charset="-127"/>
              </a:endParaRPr>
            </a:p>
            <a:p>
              <a:pPr algn="ctr"/>
              <a:r>
                <a:rPr lang="ko-KR" altLang="en-US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거점대학 육성</a:t>
              </a:r>
              <a:endParaRPr lang="en-US" altLang="ko-KR" sz="1000" b="1" dirty="0">
                <a:latin typeface="한컴산뜻돋움" panose="02000000000000000000" pitchFamily="2" charset="-127"/>
                <a:ea typeface="한컴산뜻돋움" panose="02000000000000000000" pitchFamily="2" charset="-127"/>
              </a:endParaRPr>
            </a:p>
            <a:p>
              <a:pPr algn="ctr"/>
              <a:r>
                <a:rPr lang="en-US" altLang="ko-KR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-</a:t>
              </a:r>
              <a:r>
                <a:rPr lang="ko-KR" altLang="en-US" sz="1000" b="1" dirty="0" err="1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지역진로개발</a:t>
              </a:r>
              <a:endParaRPr lang="ko-KR" altLang="en-US" sz="1000" b="1" dirty="0">
                <a:latin typeface="한컴산뜻돋움" panose="02000000000000000000" pitchFamily="2" charset="-127"/>
                <a:ea typeface="한컴산뜻돋움" panose="02000000000000000000" pitchFamily="2" charset="-127"/>
              </a:endParaRPr>
            </a:p>
          </p:txBody>
        </p:sp>
        <p:sp>
          <p:nvSpPr>
            <p:cNvPr id="53" name="사각형: 둥근 모서리 52">
              <a:extLst>
                <a:ext uri="{FF2B5EF4-FFF2-40B4-BE49-F238E27FC236}">
                  <a16:creationId xmlns:a16="http://schemas.microsoft.com/office/drawing/2014/main" id="{4FB46F4D-1A59-4C5A-A3DB-99B2E1F3F31F}"/>
                </a:ext>
              </a:extLst>
            </p:cNvPr>
            <p:cNvSpPr/>
            <p:nvPr/>
          </p:nvSpPr>
          <p:spPr>
            <a:xfrm>
              <a:off x="5059468" y="5902921"/>
              <a:ext cx="1871133" cy="375143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>
                  <a:solidFill>
                    <a:schemeClr val="bg1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고용노동부</a:t>
              </a:r>
            </a:p>
          </p:txBody>
        </p:sp>
        <p:sp>
          <p:nvSpPr>
            <p:cNvPr id="54" name="사각형: 둥근 모서리 53">
              <a:extLst>
                <a:ext uri="{FF2B5EF4-FFF2-40B4-BE49-F238E27FC236}">
                  <a16:creationId xmlns:a16="http://schemas.microsoft.com/office/drawing/2014/main" id="{57A75286-E5FA-482A-9CB2-715BED14DD4C}"/>
                </a:ext>
              </a:extLst>
            </p:cNvPr>
            <p:cNvSpPr/>
            <p:nvPr/>
          </p:nvSpPr>
          <p:spPr>
            <a:xfrm>
              <a:off x="5145944" y="3824045"/>
              <a:ext cx="1686574" cy="412904"/>
            </a:xfrm>
            <a:prstGeom prst="roundRect">
              <a:avLst/>
            </a:prstGeom>
            <a:solidFill>
              <a:srgbClr val="8A44A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>
                  <a:solidFill>
                    <a:schemeClr val="bg1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광역자치단체</a:t>
              </a:r>
            </a:p>
          </p:txBody>
        </p:sp>
        <p:sp>
          <p:nvSpPr>
            <p:cNvPr id="55" name="사각형: 둥근 모서리 54">
              <a:extLst>
                <a:ext uri="{FF2B5EF4-FFF2-40B4-BE49-F238E27FC236}">
                  <a16:creationId xmlns:a16="http://schemas.microsoft.com/office/drawing/2014/main" id="{BAB6719B-0934-4CC8-A006-9CEB47B263E9}"/>
                </a:ext>
              </a:extLst>
            </p:cNvPr>
            <p:cNvSpPr/>
            <p:nvPr/>
          </p:nvSpPr>
          <p:spPr>
            <a:xfrm>
              <a:off x="5137555" y="3249370"/>
              <a:ext cx="1686574" cy="371405"/>
            </a:xfrm>
            <a:prstGeom prst="round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>
                  <a:solidFill>
                    <a:schemeClr val="bg1"/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특별연합</a:t>
              </a:r>
            </a:p>
          </p:txBody>
        </p:sp>
        <p:sp>
          <p:nvSpPr>
            <p:cNvPr id="56" name="타원 55">
              <a:extLst>
                <a:ext uri="{FF2B5EF4-FFF2-40B4-BE49-F238E27FC236}">
                  <a16:creationId xmlns:a16="http://schemas.microsoft.com/office/drawing/2014/main" id="{37AE7CF1-BDFA-477B-A47C-007FF9100722}"/>
                </a:ext>
              </a:extLst>
            </p:cNvPr>
            <p:cNvSpPr/>
            <p:nvPr/>
          </p:nvSpPr>
          <p:spPr>
            <a:xfrm>
              <a:off x="5213688" y="4261954"/>
              <a:ext cx="1615450" cy="628651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150" b="1" dirty="0">
                  <a:solidFill>
                    <a:schemeClr val="accent3">
                      <a:lumMod val="50000"/>
                    </a:schemeClr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초광역협력 </a:t>
              </a:r>
              <a:endParaRPr lang="en-US" altLang="ko-KR" sz="1150" b="1" dirty="0">
                <a:solidFill>
                  <a:schemeClr val="accent3">
                    <a:lumMod val="50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endParaRPr>
            </a:p>
            <a:p>
              <a:pPr algn="ctr"/>
              <a:r>
                <a:rPr lang="ko-KR" altLang="en-US" sz="1150" b="1" dirty="0">
                  <a:solidFill>
                    <a:schemeClr val="accent3">
                      <a:lumMod val="50000"/>
                    </a:schemeClr>
                  </a:solidFill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산업 분야</a:t>
              </a:r>
              <a:endParaRPr lang="en-US" altLang="ko-KR" sz="1150" b="1" dirty="0">
                <a:solidFill>
                  <a:schemeClr val="accent3">
                    <a:lumMod val="50000"/>
                  </a:schemeClr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</a:endParaRPr>
            </a:p>
          </p:txBody>
        </p:sp>
        <p:sp>
          <p:nvSpPr>
            <p:cNvPr id="57" name="직사각형 56">
              <a:extLst>
                <a:ext uri="{FF2B5EF4-FFF2-40B4-BE49-F238E27FC236}">
                  <a16:creationId xmlns:a16="http://schemas.microsoft.com/office/drawing/2014/main" id="{3767D3E5-6714-4386-809E-A5D145CAE91F}"/>
                </a:ext>
              </a:extLst>
            </p:cNvPr>
            <p:cNvSpPr/>
            <p:nvPr/>
          </p:nvSpPr>
          <p:spPr>
            <a:xfrm>
              <a:off x="5077457" y="6261923"/>
              <a:ext cx="1848753" cy="614386"/>
            </a:xfrm>
            <a:prstGeom prst="rect">
              <a:avLst/>
            </a:prstGeom>
            <a:noFill/>
            <a:ln w="285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58" name="직선 화살표 연결선 57">
              <a:extLst>
                <a:ext uri="{FF2B5EF4-FFF2-40B4-BE49-F238E27FC236}">
                  <a16:creationId xmlns:a16="http://schemas.microsoft.com/office/drawing/2014/main" id="{27F4A090-583C-40E7-A418-BC080DB39DC2}"/>
                </a:ext>
              </a:extLst>
            </p:cNvPr>
            <p:cNvCxnSpPr>
              <a:cxnSpLocks/>
              <a:stCxn id="53" idx="1"/>
              <a:endCxn id="46" idx="2"/>
            </p:cNvCxnSpPr>
            <p:nvPr/>
          </p:nvCxnSpPr>
          <p:spPr>
            <a:xfrm flipH="1" flipV="1">
              <a:off x="4507733" y="5154906"/>
              <a:ext cx="551735" cy="935587"/>
            </a:xfrm>
            <a:prstGeom prst="straightConnector1">
              <a:avLst/>
            </a:prstGeom>
            <a:ln w="28575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직선 화살표 연결선 58">
              <a:extLst>
                <a:ext uri="{FF2B5EF4-FFF2-40B4-BE49-F238E27FC236}">
                  <a16:creationId xmlns:a16="http://schemas.microsoft.com/office/drawing/2014/main" id="{403C5836-03A6-4D02-A1FC-C76AE9DF6787}"/>
                </a:ext>
              </a:extLst>
            </p:cNvPr>
            <p:cNvCxnSpPr>
              <a:cxnSpLocks/>
              <a:stCxn id="53" idx="3"/>
              <a:endCxn id="47" idx="2"/>
            </p:cNvCxnSpPr>
            <p:nvPr/>
          </p:nvCxnSpPr>
          <p:spPr>
            <a:xfrm flipV="1">
              <a:off x="6930601" y="5171684"/>
              <a:ext cx="542367" cy="918809"/>
            </a:xfrm>
            <a:prstGeom prst="straightConnector1">
              <a:avLst/>
            </a:prstGeom>
            <a:ln w="28575">
              <a:solidFill>
                <a:srgbClr val="00B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FA1AA109-D68E-4573-8D0E-488BD3C6B887}"/>
                </a:ext>
              </a:extLst>
            </p:cNvPr>
            <p:cNvSpPr txBox="1"/>
            <p:nvPr/>
          </p:nvSpPr>
          <p:spPr>
            <a:xfrm>
              <a:off x="5362132" y="4888304"/>
              <a:ext cx="132358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← 재직자</a:t>
              </a:r>
              <a:r>
                <a:rPr lang="en-US" altLang="ko-KR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, </a:t>
              </a:r>
              <a:r>
                <a:rPr lang="ko-KR" altLang="en-US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재학생 → </a:t>
              </a:r>
              <a:endParaRPr lang="en-US" altLang="ko-KR" sz="1000" b="1" dirty="0">
                <a:latin typeface="한컴산뜻돋움" panose="02000000000000000000" pitchFamily="2" charset="-127"/>
                <a:ea typeface="한컴산뜻돋움" panose="02000000000000000000" pitchFamily="2" charset="-127"/>
              </a:endParaRPr>
            </a:p>
            <a:p>
              <a:pPr algn="ctr"/>
              <a:r>
                <a:rPr lang="ko-KR" altLang="en-US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인력양성</a:t>
              </a:r>
            </a:p>
          </p:txBody>
        </p:sp>
        <p:cxnSp>
          <p:nvCxnSpPr>
            <p:cNvPr id="61" name="직선 화살표 연결선 60">
              <a:extLst>
                <a:ext uri="{FF2B5EF4-FFF2-40B4-BE49-F238E27FC236}">
                  <a16:creationId xmlns:a16="http://schemas.microsoft.com/office/drawing/2014/main" id="{FEB82004-AFB5-4EB8-BB87-DDACC1D64651}"/>
                </a:ext>
              </a:extLst>
            </p:cNvPr>
            <p:cNvCxnSpPr>
              <a:cxnSpLocks/>
            </p:cNvCxnSpPr>
            <p:nvPr/>
          </p:nvCxnSpPr>
          <p:spPr>
            <a:xfrm>
              <a:off x="5087234" y="4890605"/>
              <a:ext cx="1741097" cy="0"/>
            </a:xfrm>
            <a:prstGeom prst="straightConnector1">
              <a:avLst/>
            </a:prstGeom>
            <a:ln w="28575">
              <a:solidFill>
                <a:schemeClr val="accent5">
                  <a:lumMod val="7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화살표: 줄무늬가 있는 오른쪽 61">
              <a:extLst>
                <a:ext uri="{FF2B5EF4-FFF2-40B4-BE49-F238E27FC236}">
                  <a16:creationId xmlns:a16="http://schemas.microsoft.com/office/drawing/2014/main" id="{73F024CA-C8D8-4026-8B66-92F682E1FAC8}"/>
                </a:ext>
              </a:extLst>
            </p:cNvPr>
            <p:cNvSpPr/>
            <p:nvPr/>
          </p:nvSpPr>
          <p:spPr>
            <a:xfrm rot="5400000">
              <a:off x="5916240" y="2976399"/>
              <a:ext cx="139208" cy="1503140"/>
            </a:xfrm>
            <a:prstGeom prst="stripedRightArrow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화살표: 줄무늬가 있는 오른쪽 62" descr="수요조사&#10;">
              <a:extLst>
                <a:ext uri="{FF2B5EF4-FFF2-40B4-BE49-F238E27FC236}">
                  <a16:creationId xmlns:a16="http://schemas.microsoft.com/office/drawing/2014/main" id="{CCCBAF08-7A95-4D89-8344-C6E7C11230B1}"/>
                </a:ext>
              </a:extLst>
            </p:cNvPr>
            <p:cNvSpPr/>
            <p:nvPr/>
          </p:nvSpPr>
          <p:spPr>
            <a:xfrm rot="16200000">
              <a:off x="5870654" y="4579790"/>
              <a:ext cx="174257" cy="1871132"/>
            </a:xfrm>
            <a:prstGeom prst="stripedRightArrow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1BAF87A8-6906-4945-92B7-03712170F245}"/>
                </a:ext>
              </a:extLst>
            </p:cNvPr>
            <p:cNvSpPr txBox="1"/>
            <p:nvPr/>
          </p:nvSpPr>
          <p:spPr>
            <a:xfrm>
              <a:off x="5304351" y="5450995"/>
              <a:ext cx="1323586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8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인력 수요조사</a:t>
              </a: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82A3D6BF-B1C9-4A58-8294-D665B7120A8A}"/>
                </a:ext>
              </a:extLst>
            </p:cNvPr>
            <p:cNvSpPr txBox="1"/>
            <p:nvPr/>
          </p:nvSpPr>
          <p:spPr>
            <a:xfrm>
              <a:off x="6703005" y="4063211"/>
              <a:ext cx="1957488" cy="55399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청년고용우수기업 </a:t>
              </a:r>
              <a:r>
                <a:rPr lang="ko-KR" altLang="en-US" sz="1000" b="1" dirty="0" err="1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인증제</a:t>
              </a:r>
              <a:endParaRPr lang="en-US" altLang="ko-KR" sz="1000" b="1" dirty="0">
                <a:latin typeface="한컴산뜻돋움" panose="02000000000000000000" pitchFamily="2" charset="-127"/>
                <a:ea typeface="한컴산뜻돋움" panose="02000000000000000000" pitchFamily="2" charset="-127"/>
              </a:endParaRPr>
            </a:p>
            <a:p>
              <a:pPr algn="ctr"/>
              <a:r>
                <a:rPr lang="en-US" altLang="ko-KR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(</a:t>
              </a:r>
              <a:r>
                <a:rPr lang="ko-KR" altLang="en-US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지자체 조례</a:t>
              </a:r>
              <a:r>
                <a:rPr lang="en-US" altLang="ko-KR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)</a:t>
              </a:r>
            </a:p>
            <a:p>
              <a:pPr algn="ctr"/>
              <a:r>
                <a:rPr lang="ko-KR" altLang="en-US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           예</a:t>
              </a:r>
              <a:r>
                <a:rPr lang="en-US" altLang="ko-KR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) </a:t>
              </a:r>
              <a:r>
                <a:rPr lang="ko-KR" altLang="en-US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충남</a:t>
              </a:r>
              <a:r>
                <a:rPr lang="en-US" altLang="ko-KR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, </a:t>
              </a:r>
              <a:r>
                <a:rPr lang="ko-KR" altLang="en-US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경남 조례 도입</a:t>
              </a: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AE6B67C4-150E-43C9-B9F4-7DA009C0368D}"/>
                </a:ext>
              </a:extLst>
            </p:cNvPr>
            <p:cNvSpPr txBox="1"/>
            <p:nvPr/>
          </p:nvSpPr>
          <p:spPr>
            <a:xfrm>
              <a:off x="3535088" y="5529286"/>
              <a:ext cx="1437303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대학일자리플러스센터</a:t>
              </a:r>
              <a:endParaRPr lang="en-US" altLang="ko-KR" sz="1000" b="1" dirty="0">
                <a:latin typeface="한컴산뜻돋움" panose="02000000000000000000" pitchFamily="2" charset="-127"/>
                <a:ea typeface="한컴산뜻돋움" panose="02000000000000000000" pitchFamily="2" charset="-127"/>
              </a:endParaRPr>
            </a:p>
            <a:p>
              <a:pPr algn="ctr"/>
              <a:r>
                <a:rPr lang="ko-KR" altLang="en-US" sz="1000" b="1" dirty="0">
                  <a:latin typeface="한컴산뜻돋움" panose="02000000000000000000" pitchFamily="2" charset="-127"/>
                  <a:ea typeface="한컴산뜻돋움" panose="02000000000000000000" pitchFamily="2" charset="-127"/>
                </a:rPr>
                <a:t>재학생고용서비스</a:t>
              </a:r>
            </a:p>
          </p:txBody>
        </p:sp>
        <p:sp>
          <p:nvSpPr>
            <p:cNvPr id="67" name="직사각형 66">
              <a:extLst>
                <a:ext uri="{FF2B5EF4-FFF2-40B4-BE49-F238E27FC236}">
                  <a16:creationId xmlns:a16="http://schemas.microsoft.com/office/drawing/2014/main" id="{AE8E5A60-73B0-4A16-AC3A-D50D81B942F0}"/>
                </a:ext>
              </a:extLst>
            </p:cNvPr>
            <p:cNvSpPr/>
            <p:nvPr/>
          </p:nvSpPr>
          <p:spPr>
            <a:xfrm>
              <a:off x="5054889" y="5647416"/>
              <a:ext cx="1848753" cy="267348"/>
            </a:xfrm>
            <a:prstGeom prst="rect">
              <a:avLst/>
            </a:prstGeom>
            <a:noFill/>
            <a:ln w="28575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100" dirty="0">
                  <a:solidFill>
                    <a:schemeClr val="tx1"/>
                  </a:solidFill>
                </a:rPr>
                <a:t>지역인적자원개발위원회</a:t>
              </a:r>
            </a:p>
          </p:txBody>
        </p:sp>
      </p:grpSp>
      <p:graphicFrame>
        <p:nvGraphicFramePr>
          <p:cNvPr id="39" name="표 38">
            <a:extLst>
              <a:ext uri="{FF2B5EF4-FFF2-40B4-BE49-F238E27FC236}">
                <a16:creationId xmlns:a16="http://schemas.microsoft.com/office/drawing/2014/main" id="{663BC6F7-5189-496F-9809-6D0010E9A2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5766605"/>
              </p:ext>
            </p:extLst>
          </p:nvPr>
        </p:nvGraphicFramePr>
        <p:xfrm>
          <a:off x="-5050" y="1654017"/>
          <a:ext cx="2123954" cy="25027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3954">
                  <a:extLst>
                    <a:ext uri="{9D8B030D-6E8A-4147-A177-3AD203B41FA5}">
                      <a16:colId xmlns:a16="http://schemas.microsoft.com/office/drawing/2014/main" val="2378240077"/>
                    </a:ext>
                  </a:extLst>
                </a:gridCol>
              </a:tblGrid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I.</a:t>
                      </a:r>
                      <a:r>
                        <a:rPr lang="en-US" altLang="ko-KR" sz="1200" kern="0" spc="0" baseline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 </a:t>
                      </a:r>
                      <a:r>
                        <a:rPr lang="ko-KR" altLang="en-US" sz="1200" kern="0" spc="0" baseline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이제는 지방대학 시대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4321403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지역 현황과 기여도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39772467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III.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산학연협력 현황과 요구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96219594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rgbClr val="0065B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IV. </a:t>
                      </a:r>
                      <a:r>
                        <a:rPr lang="ko-KR" altLang="en-US" sz="1200" kern="0" spc="0" dirty="0">
                          <a:solidFill>
                            <a:srgbClr val="0065B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지산학연 협력 방안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7160813"/>
                  </a:ext>
                </a:extLst>
              </a:tr>
              <a:tr h="500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V. 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나가면서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5779254"/>
                  </a:ext>
                </a:extLst>
              </a:tr>
            </a:tbl>
          </a:graphicData>
        </a:graphic>
      </p:graphicFrame>
      <p:sp>
        <p:nvSpPr>
          <p:cNvPr id="40" name="TextBox 39">
            <a:extLst>
              <a:ext uri="{FF2B5EF4-FFF2-40B4-BE49-F238E27FC236}">
                <a16:creationId xmlns:a16="http://schemas.microsoft.com/office/drawing/2014/main" id="{ECC76731-1EE9-483C-A26B-27234680AA24}"/>
              </a:ext>
            </a:extLst>
          </p:cNvPr>
          <p:cNvSpPr txBox="1"/>
          <p:nvPr/>
        </p:nvSpPr>
        <p:spPr>
          <a:xfrm>
            <a:off x="2625564" y="497711"/>
            <a:ext cx="6217493" cy="439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IV. </a:t>
            </a:r>
            <a:r>
              <a:rPr lang="ko-KR" altLang="en-US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지산학연 협력 방안</a:t>
            </a:r>
            <a:r>
              <a:rPr lang="en-US" altLang="ko-KR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 </a:t>
            </a:r>
            <a:endParaRPr lang="en-US" altLang="ko-KR" sz="2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051059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EBAD52B1-5430-190E-B930-7A27AC543AF9}"/>
              </a:ext>
            </a:extLst>
          </p:cNvPr>
          <p:cNvSpPr/>
          <p:nvPr/>
        </p:nvSpPr>
        <p:spPr>
          <a:xfrm>
            <a:off x="2128979" y="0"/>
            <a:ext cx="374111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56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D17D28E-4F65-0026-3D1F-1808DC77FD16}"/>
              </a:ext>
            </a:extLst>
          </p:cNvPr>
          <p:cNvSpPr/>
          <p:nvPr/>
        </p:nvSpPr>
        <p:spPr>
          <a:xfrm>
            <a:off x="0" y="0"/>
            <a:ext cx="2123954" cy="6858000"/>
          </a:xfrm>
          <a:prstGeom prst="rect">
            <a:avLst/>
          </a:prstGeom>
          <a:gradFill flip="none" rotWithShape="1">
            <a:gsLst>
              <a:gs pos="0">
                <a:srgbClr val="177FAD"/>
              </a:gs>
              <a:gs pos="100000">
                <a:srgbClr val="54BBE8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ED398A-A469-7FE2-D6CE-1222CB00E395}"/>
              </a:ext>
            </a:extLst>
          </p:cNvPr>
          <p:cNvSpPr txBox="1"/>
          <p:nvPr/>
        </p:nvSpPr>
        <p:spPr>
          <a:xfrm>
            <a:off x="2625565" y="497711"/>
            <a:ext cx="3369144" cy="439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V. </a:t>
            </a:r>
            <a:r>
              <a:rPr lang="ko-KR" altLang="en-US" sz="2000" dirty="0">
                <a:solidFill>
                  <a:srgbClr val="54BBE8"/>
                </a:solidFill>
                <a:latin typeface="KoPub돋움체 Medium" panose="02020603020101020101" pitchFamily="18" charset="-127"/>
                <a:ea typeface="KoPub돋움체 Medium" panose="02020603020101020101" pitchFamily="18" charset="-127"/>
              </a:rPr>
              <a:t>나가면서</a:t>
            </a:r>
            <a:endParaRPr lang="en-US" altLang="ko-KR" sz="2000" dirty="0"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0BA13D6-8094-1AE0-A82E-05E9E28D5C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5120" y="406243"/>
            <a:ext cx="1227379" cy="152951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479C3D6-E58B-4B02-ACD0-BD5967A43EAB}"/>
              </a:ext>
            </a:extLst>
          </p:cNvPr>
          <p:cNvSpPr txBox="1"/>
          <p:nvPr/>
        </p:nvSpPr>
        <p:spPr>
          <a:xfrm>
            <a:off x="3144801" y="1714185"/>
            <a:ext cx="3369144" cy="15840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RIS </a:t>
            </a:r>
            <a:r>
              <a:rPr lang="ko-KR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초광역 협력 사례</a:t>
            </a:r>
            <a:endParaRPr lang="en-US" altLang="ko-KR" sz="1400" b="1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marR="0" lvl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r>
              <a:rPr lang="ko-KR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지속가능성 확보</a:t>
            </a:r>
            <a:endParaRPr lang="en-US" altLang="ko-KR" sz="1400" b="1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marR="0" lvl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r>
              <a:rPr lang="ko-KR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충청권 </a:t>
            </a:r>
            <a:r>
              <a:rPr lang="ko-KR" altLang="en-US" sz="1400" b="1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오픈이노베이션</a:t>
            </a:r>
            <a:endParaRPr lang="en-US" altLang="ko-KR" sz="1400" b="1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 marR="0" lvl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</a:pPr>
            <a: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Co-Design</a:t>
            </a:r>
            <a:r>
              <a:rPr lang="ko-KR" altLang="en-US" sz="1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을 통한 참여적 실행</a:t>
            </a:r>
            <a:endParaRPr lang="en-US" altLang="ko-KR" sz="1400" b="1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graphicFrame>
        <p:nvGraphicFramePr>
          <p:cNvPr id="32" name="표 31">
            <a:extLst>
              <a:ext uri="{FF2B5EF4-FFF2-40B4-BE49-F238E27FC236}">
                <a16:creationId xmlns:a16="http://schemas.microsoft.com/office/drawing/2014/main" id="{4F7A4EB4-A292-48B5-B546-95433B495A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7819016"/>
              </p:ext>
            </p:extLst>
          </p:nvPr>
        </p:nvGraphicFramePr>
        <p:xfrm>
          <a:off x="0" y="1667230"/>
          <a:ext cx="2123954" cy="2486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39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I.</a:t>
                      </a:r>
                      <a:r>
                        <a:rPr lang="en-US" altLang="ko-KR" sz="1200" kern="0" spc="0" baseline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 </a:t>
                      </a:r>
                      <a:r>
                        <a:rPr lang="ko-KR" altLang="en-US" sz="1200" kern="0" spc="0" baseline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이제는 지방대학 시대</a:t>
                      </a:r>
                      <a:endParaRPr lang="ko-KR" altLang="en-US" sz="1200" kern="0" spc="0" dirty="0">
                        <a:solidFill>
                          <a:schemeClr val="bg1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지역 현황과 기여도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III.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산학연협력 현황과 요구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IV. </a:t>
                      </a:r>
                      <a:r>
                        <a:rPr lang="ko-KR" altLang="en-US" sz="1200" kern="0" spc="0" dirty="0">
                          <a:solidFill>
                            <a:schemeClr val="bg1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지산학연 협력 방안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73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0" spc="0" dirty="0">
                          <a:solidFill>
                            <a:srgbClr val="0065B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V.  </a:t>
                      </a:r>
                      <a:r>
                        <a:rPr lang="ko-KR" altLang="en-US" sz="1200" kern="0" spc="0" dirty="0">
                          <a:solidFill>
                            <a:srgbClr val="0065B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  <a:cs typeface="+mn-cs"/>
                        </a:rPr>
                        <a:t>나가면서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8" name="타원 57">
            <a:extLst>
              <a:ext uri="{FF2B5EF4-FFF2-40B4-BE49-F238E27FC236}">
                <a16:creationId xmlns:a16="http://schemas.microsoft.com/office/drawing/2014/main" id="{3D986B0C-7BB5-454D-A243-A4DF16E406B4}"/>
              </a:ext>
            </a:extLst>
          </p:cNvPr>
          <p:cNvSpPr/>
          <p:nvPr/>
        </p:nvSpPr>
        <p:spPr>
          <a:xfrm>
            <a:off x="3044169" y="1873133"/>
            <a:ext cx="101293" cy="101293"/>
          </a:xfrm>
          <a:prstGeom prst="ellipse">
            <a:avLst/>
          </a:prstGeom>
          <a:solidFill>
            <a:srgbClr val="0065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타원 58">
            <a:extLst>
              <a:ext uri="{FF2B5EF4-FFF2-40B4-BE49-F238E27FC236}">
                <a16:creationId xmlns:a16="http://schemas.microsoft.com/office/drawing/2014/main" id="{AEEDA82F-B48B-47F0-821E-0EB24A6C1B59}"/>
              </a:ext>
            </a:extLst>
          </p:cNvPr>
          <p:cNvSpPr/>
          <p:nvPr/>
        </p:nvSpPr>
        <p:spPr>
          <a:xfrm>
            <a:off x="3034431" y="3090639"/>
            <a:ext cx="101293" cy="101293"/>
          </a:xfrm>
          <a:prstGeom prst="ellipse">
            <a:avLst/>
          </a:prstGeom>
          <a:solidFill>
            <a:srgbClr val="54BB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0" name="타원 59">
            <a:extLst>
              <a:ext uri="{FF2B5EF4-FFF2-40B4-BE49-F238E27FC236}">
                <a16:creationId xmlns:a16="http://schemas.microsoft.com/office/drawing/2014/main" id="{E1BC648A-99E0-46E7-BBB5-D9E0FAC899D5}"/>
              </a:ext>
            </a:extLst>
          </p:cNvPr>
          <p:cNvSpPr/>
          <p:nvPr/>
        </p:nvSpPr>
        <p:spPr>
          <a:xfrm>
            <a:off x="3034430" y="2688837"/>
            <a:ext cx="101293" cy="101293"/>
          </a:xfrm>
          <a:prstGeom prst="ellipse">
            <a:avLst/>
          </a:prstGeom>
          <a:solidFill>
            <a:srgbClr val="0065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타원 60">
            <a:extLst>
              <a:ext uri="{FF2B5EF4-FFF2-40B4-BE49-F238E27FC236}">
                <a16:creationId xmlns:a16="http://schemas.microsoft.com/office/drawing/2014/main" id="{B65D4496-A0C5-4E72-BD41-80C46275627F}"/>
              </a:ext>
            </a:extLst>
          </p:cNvPr>
          <p:cNvSpPr/>
          <p:nvPr/>
        </p:nvSpPr>
        <p:spPr>
          <a:xfrm>
            <a:off x="3038318" y="2270768"/>
            <a:ext cx="101293" cy="101293"/>
          </a:xfrm>
          <a:prstGeom prst="ellipse">
            <a:avLst/>
          </a:prstGeom>
          <a:solidFill>
            <a:srgbClr val="54BB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BAD7B239-1BE2-42C2-9DF7-742A4977B9BE}"/>
              </a:ext>
            </a:extLst>
          </p:cNvPr>
          <p:cNvSpPr/>
          <p:nvPr/>
        </p:nvSpPr>
        <p:spPr>
          <a:xfrm>
            <a:off x="5810200" y="1403615"/>
            <a:ext cx="1482385" cy="761073"/>
          </a:xfrm>
          <a:prstGeom prst="rect">
            <a:avLst/>
          </a:prstGeom>
          <a:solidFill>
            <a:schemeClr val="bg1"/>
          </a:solidFill>
        </p:spPr>
        <p:txBody>
          <a:bodyPr wrap="none" rtlCol="0" anchor="ctr">
            <a:spAutoFit/>
          </a:bodyPr>
          <a:lstStyle/>
          <a:p>
            <a:pPr algn="just" fontAlgn="base">
              <a:lnSpc>
                <a:spcPct val="150000"/>
              </a:lnSpc>
            </a:pPr>
            <a:endParaRPr lang="ko-KR" altLang="en-US" kern="0" dirty="0">
              <a:solidFill>
                <a:srgbClr val="000000"/>
              </a:solidFill>
              <a:latin typeface="돋움"/>
              <a:ea typeface="돋움"/>
            </a:endParaRPr>
          </a:p>
        </p:txBody>
      </p:sp>
      <p:grpSp>
        <p:nvGrpSpPr>
          <p:cNvPr id="14" name="그룹 13">
            <a:extLst>
              <a:ext uri="{FF2B5EF4-FFF2-40B4-BE49-F238E27FC236}">
                <a16:creationId xmlns:a16="http://schemas.microsoft.com/office/drawing/2014/main" id="{65CABF93-4F8F-4A8A-90E5-0B4FFB4A5B10}"/>
              </a:ext>
            </a:extLst>
          </p:cNvPr>
          <p:cNvGrpSpPr/>
          <p:nvPr/>
        </p:nvGrpSpPr>
        <p:grpSpPr>
          <a:xfrm>
            <a:off x="6359441" y="432895"/>
            <a:ext cx="3929198" cy="5618912"/>
            <a:chOff x="6239466" y="406243"/>
            <a:chExt cx="3929198" cy="5618912"/>
          </a:xfrm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2CFEF8D5-C470-42CD-9A34-126A9523B13B}"/>
                </a:ext>
              </a:extLst>
            </p:cNvPr>
            <p:cNvGrpSpPr/>
            <p:nvPr/>
          </p:nvGrpSpPr>
          <p:grpSpPr>
            <a:xfrm>
              <a:off x="6244248" y="406243"/>
              <a:ext cx="3924416" cy="5618912"/>
              <a:chOff x="6244248" y="406243"/>
              <a:chExt cx="3924416" cy="5618912"/>
            </a:xfrm>
          </p:grpSpPr>
          <p:pic>
            <p:nvPicPr>
              <p:cNvPr id="9" name="그림 8">
                <a:extLst>
                  <a:ext uri="{FF2B5EF4-FFF2-40B4-BE49-F238E27FC236}">
                    <a16:creationId xmlns:a16="http://schemas.microsoft.com/office/drawing/2014/main" id="{1358087E-1A3D-48E9-BD8F-D3A3203772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44248" y="959596"/>
                <a:ext cx="3924416" cy="5065559"/>
              </a:xfrm>
              <a:prstGeom prst="rect">
                <a:avLst/>
              </a:prstGeom>
            </p:spPr>
          </p:pic>
          <p:sp>
            <p:nvSpPr>
              <p:cNvPr id="3" name="직사각형 2">
                <a:extLst>
                  <a:ext uri="{FF2B5EF4-FFF2-40B4-BE49-F238E27FC236}">
                    <a16:creationId xmlns:a16="http://schemas.microsoft.com/office/drawing/2014/main" id="{C28E35E2-999C-49F6-B489-494CA48F5F92}"/>
                  </a:ext>
                </a:extLst>
              </p:cNvPr>
              <p:cNvSpPr/>
              <p:nvPr/>
            </p:nvSpPr>
            <p:spPr>
              <a:xfrm>
                <a:off x="6663350" y="406243"/>
                <a:ext cx="1013989" cy="84263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 anchor="ctr">
                <a:spAutoFit/>
              </a:bodyPr>
              <a:lstStyle/>
              <a:p>
                <a:pPr algn="just" fontAlgn="base">
                  <a:lnSpc>
                    <a:spcPct val="150000"/>
                  </a:lnSpc>
                </a:pPr>
                <a:endParaRPr lang="ko-KR" altLang="en-US" kern="0" dirty="0">
                  <a:solidFill>
                    <a:srgbClr val="000000"/>
                  </a:solidFill>
                  <a:latin typeface="돋움"/>
                  <a:ea typeface="돋움"/>
                </a:endParaRPr>
              </a:p>
            </p:txBody>
          </p:sp>
        </p:grpSp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B2530CC8-7940-483B-A94E-232B7F3219D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alphaModFix amt="51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39466" y="957207"/>
              <a:ext cx="3929198" cy="5067948"/>
            </a:xfrm>
            <a:prstGeom prst="rect">
              <a:avLst/>
            </a:prstGeom>
          </p:spPr>
        </p:pic>
      </p:grp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735E03F0-BB12-48F3-B7FB-02021F0E3AEF}"/>
              </a:ext>
            </a:extLst>
          </p:cNvPr>
          <p:cNvCxnSpPr>
            <a:cxnSpLocks/>
          </p:cNvCxnSpPr>
          <p:nvPr/>
        </p:nvCxnSpPr>
        <p:spPr>
          <a:xfrm flipV="1">
            <a:off x="7077866" y="3392380"/>
            <a:ext cx="2598822" cy="82274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>
            <a:extLst>
              <a:ext uri="{FF2B5EF4-FFF2-40B4-BE49-F238E27FC236}">
                <a16:creationId xmlns:a16="http://schemas.microsoft.com/office/drawing/2014/main" id="{57493FE6-6B01-48BA-8754-4B3470918D42}"/>
              </a:ext>
            </a:extLst>
          </p:cNvPr>
          <p:cNvCxnSpPr>
            <a:cxnSpLocks/>
          </p:cNvCxnSpPr>
          <p:nvPr/>
        </p:nvCxnSpPr>
        <p:spPr>
          <a:xfrm flipV="1">
            <a:off x="6991144" y="4268344"/>
            <a:ext cx="2458322" cy="42799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0C49BB91-B545-443B-A408-CF702999F502}"/>
              </a:ext>
            </a:extLst>
          </p:cNvPr>
          <p:cNvSpPr txBox="1"/>
          <p:nvPr/>
        </p:nvSpPr>
        <p:spPr>
          <a:xfrm>
            <a:off x="9814626" y="3407770"/>
            <a:ext cx="14782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fontAlgn="base" latinLnBrk="0"/>
            <a:r>
              <a:rPr lang="ko-KR" altLang="en-US" sz="1100" b="1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기업 유치 남방 </a:t>
            </a:r>
            <a:r>
              <a:rPr lang="ko-KR" altLang="en-US" sz="1100" b="1" dirty="0" err="1">
                <a:latin typeface="한컴산뜻돋움" panose="02000000000000000000" pitchFamily="2" charset="-127"/>
                <a:ea typeface="한컴산뜻돋움" panose="02000000000000000000" pitchFamily="2" charset="-127"/>
              </a:rPr>
              <a:t>확대선</a:t>
            </a:r>
            <a:endParaRPr lang="ko-KR" altLang="en-US" sz="1100" b="1" dirty="0">
              <a:latin typeface="한컴산뜻돋움" panose="02000000000000000000" pitchFamily="2" charset="-127"/>
              <a:ea typeface="한컴산뜻돋움" panose="02000000000000000000" pitchFamily="2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55B2DCEA-2D1C-48CB-BC12-9FF2F2E867FD}"/>
              </a:ext>
            </a:extLst>
          </p:cNvPr>
          <p:cNvSpPr txBox="1"/>
          <p:nvPr/>
        </p:nvSpPr>
        <p:spPr>
          <a:xfrm>
            <a:off x="9449466" y="3946460"/>
            <a:ext cx="14782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 fontAlgn="base" latinLnBrk="0"/>
            <a:r>
              <a:rPr lang="ko-KR" altLang="en-US" sz="1100" b="1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인재 유출</a:t>
            </a:r>
            <a:r>
              <a:rPr lang="en-US" altLang="ko-KR" sz="1100" b="1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 </a:t>
            </a:r>
            <a:r>
              <a:rPr lang="ko-KR" altLang="en-US" sz="1100" b="1" dirty="0">
                <a:latin typeface="한컴산뜻돋움" panose="02000000000000000000" pitchFamily="2" charset="-127"/>
                <a:ea typeface="한컴산뜻돋움" panose="02000000000000000000" pitchFamily="2" charset="-127"/>
              </a:rPr>
              <a:t>북방 한계선</a:t>
            </a:r>
          </a:p>
        </p:txBody>
      </p:sp>
      <p:cxnSp>
        <p:nvCxnSpPr>
          <p:cNvPr id="51" name="직선 화살표 연결선 50">
            <a:extLst>
              <a:ext uri="{FF2B5EF4-FFF2-40B4-BE49-F238E27FC236}">
                <a16:creationId xmlns:a16="http://schemas.microsoft.com/office/drawing/2014/main" id="{C395611A-9B37-4376-9080-A88E71295C0A}"/>
              </a:ext>
            </a:extLst>
          </p:cNvPr>
          <p:cNvCxnSpPr>
            <a:cxnSpLocks/>
          </p:cNvCxnSpPr>
          <p:nvPr/>
        </p:nvCxnSpPr>
        <p:spPr>
          <a:xfrm>
            <a:off x="9814626" y="3407770"/>
            <a:ext cx="0" cy="270968"/>
          </a:xfrm>
          <a:prstGeom prst="straightConnector1">
            <a:avLst/>
          </a:prstGeom>
          <a:ln w="28575">
            <a:solidFill>
              <a:srgbClr val="8A44A0"/>
            </a:solidFill>
            <a:prstDash val="solid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직선 화살표 연결선 52">
            <a:extLst>
              <a:ext uri="{FF2B5EF4-FFF2-40B4-BE49-F238E27FC236}">
                <a16:creationId xmlns:a16="http://schemas.microsoft.com/office/drawing/2014/main" id="{DE8DC6A2-3C45-428C-AE9B-15CDEF9A19CC}"/>
              </a:ext>
            </a:extLst>
          </p:cNvPr>
          <p:cNvCxnSpPr>
            <a:cxnSpLocks/>
          </p:cNvCxnSpPr>
          <p:nvPr/>
        </p:nvCxnSpPr>
        <p:spPr>
          <a:xfrm flipV="1">
            <a:off x="9449466" y="3924215"/>
            <a:ext cx="0" cy="279176"/>
          </a:xfrm>
          <a:prstGeom prst="straightConnector1">
            <a:avLst/>
          </a:prstGeom>
          <a:ln w="28575">
            <a:solidFill>
              <a:srgbClr val="8A44A0"/>
            </a:solidFill>
            <a:prstDash val="solid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CD277553-4891-48D9-AA74-9F3882F8A2B3}"/>
              </a:ext>
            </a:extLst>
          </p:cNvPr>
          <p:cNvSpPr txBox="1"/>
          <p:nvPr/>
        </p:nvSpPr>
        <p:spPr>
          <a:xfrm>
            <a:off x="8402885" y="5876661"/>
            <a:ext cx="379247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9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출처</a:t>
            </a:r>
            <a:r>
              <a:rPr lang="en-US" altLang="ko-KR" sz="9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900" spc="-7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구글이미지</a:t>
            </a:r>
            <a:r>
              <a:rPr lang="en-US" altLang="ko-KR" sz="9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.</a:t>
            </a:r>
          </a:p>
          <a:p>
            <a:r>
              <a:rPr lang="en-US" altLang="ko-KR" sz="900" spc="-70" dirty="0">
                <a:solidFill>
                  <a:schemeClr val="tx1">
                    <a:lumMod val="50000"/>
                    <a:lumOff val="5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https://www.google.com/search?q=%ED%95%9C%EB%B0%98%EB%8F%84%20%EC%A7%80%EB%8F%84%20%EC%9D%BC%EB%9F%AC%EC%8A%A4%ED%8A%B8.png&amp;udm=2&amp;hl=ko&amp;sa=X&amp;ved=0CB4QtI8BKABqFwoTCPjJit-RhYcDFQAAAAAdAAAAABBX&amp;biw=1920&amp;bih=953&amp;dpr=1#vhid=nx5eEyf88sEVMM&amp;vssid=mosaic</a:t>
            </a:r>
            <a:endParaRPr lang="ko-KR" altLang="en-US" sz="900" spc="-70" dirty="0">
              <a:solidFill>
                <a:schemeClr val="tx1">
                  <a:lumMod val="50000"/>
                  <a:lumOff val="5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969364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0CAFE18-0171-51C3-A0B7-3C9C1A4C0BC7}"/>
              </a:ext>
            </a:extLst>
          </p:cNvPr>
          <p:cNvSpPr txBox="1"/>
          <p:nvPr/>
        </p:nvSpPr>
        <p:spPr>
          <a:xfrm>
            <a:off x="1182211" y="2724150"/>
            <a:ext cx="491378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fontAlgn="base" latinLnBrk="1">
              <a:spcBef>
                <a:spcPts val="0"/>
              </a:spcBef>
              <a:spcAft>
                <a:spcPts val="1200"/>
              </a:spcAft>
            </a:pPr>
            <a:r>
              <a:rPr lang="ko-KR" altLang="en-US" sz="6600" kern="0" spc="-70" dirty="0">
                <a:gradFill>
                  <a:gsLst>
                    <a:gs pos="20000">
                      <a:schemeClr val="bg2">
                        <a:lumMod val="50000"/>
                      </a:schemeClr>
                    </a:gs>
                    <a:gs pos="46000">
                      <a:schemeClr val="accent3">
                        <a:lumMod val="95000"/>
                        <a:lumOff val="5000"/>
                      </a:schemeClr>
                    </a:gs>
                    <a:gs pos="100000">
                      <a:schemeClr val="accent3">
                        <a:lumMod val="60000"/>
                      </a:schemeClr>
                    </a:gs>
                  </a:gsLst>
                  <a:path path="circle">
                    <a:fillToRect l="50000" t="130000" r="50000" b="-30000"/>
                  </a:path>
                </a:gra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감사합니다</a:t>
            </a:r>
            <a:endParaRPr lang="en-US" altLang="ko-KR" sz="6600" kern="0" spc="-70" dirty="0">
              <a:gradFill>
                <a:gsLst>
                  <a:gs pos="20000">
                    <a:schemeClr val="bg2">
                      <a:lumMod val="50000"/>
                    </a:schemeClr>
                  </a:gs>
                  <a:gs pos="46000">
                    <a:schemeClr val="accent3">
                      <a:lumMod val="95000"/>
                      <a:lumOff val="5000"/>
                    </a:schemeClr>
                  </a:gs>
                  <a:gs pos="100000">
                    <a:schemeClr val="accent3">
                      <a:lumMod val="60000"/>
                    </a:schemeClr>
                  </a:gs>
                </a:gsLst>
                <a:path path="circle">
                  <a:fillToRect l="50000" t="130000" r="50000" b="-30000"/>
                </a:path>
              </a:gradFill>
              <a:effectLst/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E839C03F-2AF3-124C-65FA-547D593257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5400" y="841725"/>
            <a:ext cx="1888844" cy="235380"/>
          </a:xfrm>
          <a:prstGeom prst="rect">
            <a:avLst/>
          </a:prstGeom>
        </p:spPr>
      </p:pic>
      <p:sp>
        <p:nvSpPr>
          <p:cNvPr id="22" name="자유형: 도형 21">
            <a:extLst>
              <a:ext uri="{FF2B5EF4-FFF2-40B4-BE49-F238E27FC236}">
                <a16:creationId xmlns:a16="http://schemas.microsoft.com/office/drawing/2014/main" id="{52197931-C41C-27A7-3DC0-862CBD9F0CDE}"/>
              </a:ext>
            </a:extLst>
          </p:cNvPr>
          <p:cNvSpPr/>
          <p:nvPr/>
        </p:nvSpPr>
        <p:spPr>
          <a:xfrm>
            <a:off x="0" y="0"/>
            <a:ext cx="12235180" cy="6877947"/>
          </a:xfrm>
          <a:custGeom>
            <a:avLst/>
            <a:gdLst>
              <a:gd name="connsiteX0" fmla="*/ 571501 w 12235180"/>
              <a:gd name="connsiteY0" fmla="*/ 488891 h 6877947"/>
              <a:gd name="connsiteX1" fmla="*/ 571501 w 12235180"/>
              <a:gd name="connsiteY1" fmla="*/ 6389056 h 6877947"/>
              <a:gd name="connsiteX2" fmla="*/ 11620500 w 12235180"/>
              <a:gd name="connsiteY2" fmla="*/ 6389056 h 6877947"/>
              <a:gd name="connsiteX3" fmla="*/ 11620500 w 12235180"/>
              <a:gd name="connsiteY3" fmla="*/ 488891 h 6877947"/>
              <a:gd name="connsiteX4" fmla="*/ 11620500 w 12235180"/>
              <a:gd name="connsiteY4" fmla="*/ 0 h 6877947"/>
              <a:gd name="connsiteX5" fmla="*/ 12235180 w 12235180"/>
              <a:gd name="connsiteY5" fmla="*/ 0 h 6877947"/>
              <a:gd name="connsiteX6" fmla="*/ 12235180 w 12235180"/>
              <a:gd name="connsiteY6" fmla="*/ 6389056 h 6877947"/>
              <a:gd name="connsiteX7" fmla="*/ 12235180 w 12235180"/>
              <a:gd name="connsiteY7" fmla="*/ 6858000 h 6877947"/>
              <a:gd name="connsiteX8" fmla="*/ 12235180 w 12235180"/>
              <a:gd name="connsiteY8" fmla="*/ 6877947 h 6877947"/>
              <a:gd name="connsiteX9" fmla="*/ 1 w 12235180"/>
              <a:gd name="connsiteY9" fmla="*/ 6877947 h 6877947"/>
              <a:gd name="connsiteX10" fmla="*/ 1 w 12235180"/>
              <a:gd name="connsiteY10" fmla="*/ 6858000 h 6877947"/>
              <a:gd name="connsiteX11" fmla="*/ 1 w 12235180"/>
              <a:gd name="connsiteY11" fmla="*/ 6389056 h 6877947"/>
              <a:gd name="connsiteX12" fmla="*/ 1 w 12235180"/>
              <a:gd name="connsiteY12" fmla="*/ 488891 h 6877947"/>
              <a:gd name="connsiteX13" fmla="*/ 0 w 12235180"/>
              <a:gd name="connsiteY13" fmla="*/ 488891 h 6877947"/>
              <a:gd name="connsiteX14" fmla="*/ 0 w 12235180"/>
              <a:gd name="connsiteY14" fmla="*/ 0 h 6877947"/>
              <a:gd name="connsiteX15" fmla="*/ 11620500 w 12235180"/>
              <a:gd name="connsiteY15" fmla="*/ 0 h 6877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2235180" h="6877947">
                <a:moveTo>
                  <a:pt x="571501" y="488891"/>
                </a:moveTo>
                <a:lnTo>
                  <a:pt x="571501" y="6389056"/>
                </a:lnTo>
                <a:lnTo>
                  <a:pt x="11620500" y="6389056"/>
                </a:lnTo>
                <a:lnTo>
                  <a:pt x="11620500" y="488891"/>
                </a:lnTo>
                <a:close/>
                <a:moveTo>
                  <a:pt x="11620500" y="0"/>
                </a:moveTo>
                <a:lnTo>
                  <a:pt x="12235180" y="0"/>
                </a:lnTo>
                <a:lnTo>
                  <a:pt x="12235180" y="6389056"/>
                </a:lnTo>
                <a:lnTo>
                  <a:pt x="12235180" y="6858000"/>
                </a:lnTo>
                <a:lnTo>
                  <a:pt x="12235180" y="6877947"/>
                </a:lnTo>
                <a:lnTo>
                  <a:pt x="1" y="6877947"/>
                </a:lnTo>
                <a:lnTo>
                  <a:pt x="1" y="6858000"/>
                </a:lnTo>
                <a:lnTo>
                  <a:pt x="1" y="6389056"/>
                </a:lnTo>
                <a:lnTo>
                  <a:pt x="1" y="488891"/>
                </a:lnTo>
                <a:lnTo>
                  <a:pt x="0" y="488891"/>
                </a:lnTo>
                <a:lnTo>
                  <a:pt x="0" y="0"/>
                </a:lnTo>
                <a:lnTo>
                  <a:pt x="1162050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5F99855F-9252-495C-BC61-15979B39B754}"/>
              </a:ext>
            </a:extLst>
          </p:cNvPr>
          <p:cNvCxnSpPr/>
          <p:nvPr/>
        </p:nvCxnSpPr>
        <p:spPr>
          <a:xfrm>
            <a:off x="6743700" y="2182773"/>
            <a:ext cx="0" cy="2190750"/>
          </a:xfrm>
          <a:prstGeom prst="line">
            <a:avLst/>
          </a:prstGeom>
          <a:ln w="136525">
            <a:solidFill>
              <a:srgbClr val="3994B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A76CE337-1A93-4EF0-8C9D-3C7EACC537D3}"/>
              </a:ext>
            </a:extLst>
          </p:cNvPr>
          <p:cNvSpPr txBox="1"/>
          <p:nvPr/>
        </p:nvSpPr>
        <p:spPr>
          <a:xfrm>
            <a:off x="7527306" y="3392488"/>
            <a:ext cx="378142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40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  <a:p>
            <a:r>
              <a:rPr lang="ko-KR" altLang="en-US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소중한 의견 보내주실 곳</a:t>
            </a:r>
            <a:r>
              <a:rPr lang="en-US" altLang="ko-KR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:</a:t>
            </a:r>
          </a:p>
          <a:p>
            <a:endParaRPr lang="en-US" altLang="ko-KR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  <a:p>
            <a:r>
              <a:rPr lang="en-US" altLang="ko-KR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email : gloriachu@krivet.re.kr </a:t>
            </a:r>
            <a:endParaRPr lang="ko-KR" altLang="en-US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0568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wrap="none">
        <a:spAutoFit/>
      </a:bodyPr>
      <a:lstStyle>
        <a:defPPr algn="just" fontAlgn="base">
          <a:lnSpc>
            <a:spcPct val="150000"/>
          </a:lnSpc>
          <a:defRPr kern="0" dirty="0">
            <a:solidFill>
              <a:srgbClr val="000000"/>
            </a:solidFill>
            <a:latin typeface="돋움"/>
            <a:ea typeface="돋움"/>
          </a:defRPr>
        </a:defPPr>
      </a:lstStyle>
    </a:spDef>
    <a:txDef>
      <a:spPr>
        <a:noFill/>
      </a:spPr>
      <a:bodyPr wrap="square">
        <a:spAutoFit/>
      </a:bodyPr>
      <a:lstStyle>
        <a:defPPr algn="l" fontAlgn="base" latinLnBrk="0">
          <a:defRPr sz="1000" spc="-70" dirty="0">
            <a:solidFill>
              <a:schemeClr val="tx1">
                <a:lumMod val="50000"/>
                <a:lumOff val="50000"/>
              </a:schemeClr>
            </a:solidFill>
            <a:latin typeface="KoPub돋움체 Light" panose="02020603020101020101" pitchFamily="18" charset="-127"/>
            <a:ea typeface="KoPub돋움체 Light" panose="02020603020101020101" pitchFamily="18" charset="-127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50207</TotalTime>
  <Words>3146</Words>
  <Application>Microsoft Office PowerPoint</Application>
  <PresentationFormat>와이드스크린</PresentationFormat>
  <Paragraphs>574</Paragraphs>
  <Slides>24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24</vt:i4>
      </vt:variant>
    </vt:vector>
  </HeadingPairs>
  <TitlesOfParts>
    <vt:vector size="36" baseType="lpstr">
      <vt:lpstr>Calibri</vt:lpstr>
      <vt:lpstr>KoPub돋움체 Bold</vt:lpstr>
      <vt:lpstr>맑은 고딕</vt:lpstr>
      <vt:lpstr>함초롬바탕</vt:lpstr>
      <vt:lpstr>돋움</vt:lpstr>
      <vt:lpstr>한컴산뜻돋움</vt:lpstr>
      <vt:lpstr>Arial</vt:lpstr>
      <vt:lpstr>KoPub돋움체 Medium</vt:lpstr>
      <vt:lpstr>굴림</vt:lpstr>
      <vt:lpstr>KoPub돋움체 Light</vt:lpstr>
      <vt:lpstr>KoPub바탕체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최민지</dc:creator>
  <cp:lastModifiedBy>krivet</cp:lastModifiedBy>
  <cp:revision>485</cp:revision>
  <cp:lastPrinted>2023-06-09T11:12:02Z</cp:lastPrinted>
  <dcterms:created xsi:type="dcterms:W3CDTF">2022-12-09T04:58:40Z</dcterms:created>
  <dcterms:modified xsi:type="dcterms:W3CDTF">2024-07-02T07:28:32Z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Fasoo_Trace_ID">
    <vt:lpwstr>eyJub2RlMSI6eyJkc2QiOiIwMDAwMDAwMDAwMDAwMDAwIiwibG9nVGltZSI6IjIwMjMtMDYtMDhUMTM6MDY6MjZaIiwicElEIjoyMDQ4LCJ0cmFjZUlkIjoiRjI2MEM1NjVGRERFNDQ2Mjk5NkU0RjQ5RDk0M0NGOEMiLCJ1c2VyQ29kZSI6ImtqaCJ9LCJub2RlMiI6eyJkc2QiOiIwMTAwMDAwMDAwMDAyMTY5IiwibG9nVGltZSI6IjIwMjM</vt:lpwstr>
  </property>
</Properties>
</file>